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374985-A14D-4D8C-97E7-2CF9DB4F634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0AE934E-82E5-4438-AAF7-3F582C1E36DC}" type="pres">
      <dgm:prSet presAssocID="{1F374985-A14D-4D8C-97E7-2CF9DB4F634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705544A-C02E-4E50-B3F2-2FE14273A92F}" type="presOf" srcId="{1F374985-A14D-4D8C-97E7-2CF9DB4F6343}" destId="{B0AE934E-82E5-4438-AAF7-3F582C1E36DC}" srcOrd="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781717550"/>
              </p:ext>
            </p:extLst>
          </p:nvPr>
        </p:nvGraphicFramePr>
        <p:xfrm>
          <a:off x="959338" y="228599"/>
          <a:ext cx="10708054" cy="6268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6285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 smtClean="0">
                <a:latin typeface="全字庫正楷體" panose="02010604000101010101" pitchFamily="2" charset="-120"/>
                <a:ea typeface="全字庫正楷體" panose="02010604000101010101" pitchFamily="2" charset="-120"/>
                <a:cs typeface="全字庫正楷體" panose="02010604000101010101" pitchFamily="2" charset="-120"/>
              </a:rPr>
              <a:t>進入運算思維的</a:t>
            </a:r>
            <a:r>
              <a:rPr lang="zh-TW" altLang="en-US" sz="6600" dirty="0">
                <a:latin typeface="全字庫正楷體" panose="02010604000101010101" pitchFamily="2" charset="-120"/>
                <a:ea typeface="全字庫正楷體" panose="02010604000101010101" pitchFamily="2" charset="-120"/>
                <a:cs typeface="全字庫正楷體" panose="02010604000101010101" pitchFamily="2" charset="-120"/>
              </a:rPr>
              <a:t>世界</a:t>
            </a: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1717431" y="2189286"/>
            <a:ext cx="9601200" cy="10462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8800" dirty="0" smtClean="0">
                <a:solidFill>
                  <a:srgbClr val="0070C0"/>
                </a:solidFill>
                <a:latin typeface="文鼎中鋼筆行楷" panose="020B0602010101010101" pitchFamily="34" charset="-120"/>
                <a:ea typeface="文鼎中鋼筆行楷" panose="020B0602010101010101" pitchFamily="34" charset="-120"/>
              </a:rPr>
              <a:t>面對</a:t>
            </a:r>
            <a:r>
              <a:rPr lang="zh-TW" altLang="en-US" sz="8800" dirty="0" smtClean="0">
                <a:solidFill>
                  <a:srgbClr val="FF0000"/>
                </a:solidFill>
                <a:latin typeface="文鼎中鋼筆行楷" panose="020B0602010101010101" pitchFamily="34" charset="-120"/>
                <a:ea typeface="文鼎中鋼筆行楷" panose="020B0602010101010101" pitchFamily="34" charset="-120"/>
              </a:rPr>
              <a:t>問題</a:t>
            </a:r>
            <a:r>
              <a:rPr lang="zh-TW" altLang="en-US" sz="8800" dirty="0" smtClean="0">
                <a:solidFill>
                  <a:srgbClr val="0070C0"/>
                </a:solidFill>
                <a:latin typeface="文鼎中鋼筆行楷" panose="020B0602010101010101" pitchFamily="34" charset="-120"/>
                <a:ea typeface="文鼎中鋼筆行楷" panose="020B0602010101010101" pitchFamily="34" charset="-120"/>
              </a:rPr>
              <a:t>，</a:t>
            </a:r>
            <a:endParaRPr lang="en-US" altLang="zh-TW" sz="8800" dirty="0" smtClean="0">
              <a:solidFill>
                <a:srgbClr val="0070C0"/>
              </a:solidFill>
              <a:latin typeface="文鼎中鋼筆行楷" panose="020B0602010101010101" pitchFamily="34" charset="-120"/>
              <a:ea typeface="文鼎中鋼筆行楷" panose="020B0602010101010101" pitchFamily="34" charset="-120"/>
            </a:endParaRPr>
          </a:p>
          <a:p>
            <a:pPr algn="ctr"/>
            <a:r>
              <a:rPr lang="zh-TW" altLang="en-US" sz="8800" dirty="0" smtClean="0">
                <a:solidFill>
                  <a:srgbClr val="0070C0"/>
                </a:solidFill>
                <a:latin typeface="文鼎中鋼筆行楷" panose="020B0602010101010101" pitchFamily="34" charset="-120"/>
                <a:ea typeface="文鼎中鋼筆行楷" panose="020B0602010101010101" pitchFamily="34" charset="-120"/>
              </a:rPr>
              <a:t>能有效地想出</a:t>
            </a:r>
            <a:endParaRPr lang="en-US" altLang="zh-TW" sz="8800" dirty="0" smtClean="0">
              <a:solidFill>
                <a:srgbClr val="0070C0"/>
              </a:solidFill>
              <a:latin typeface="文鼎中鋼筆行楷" panose="020B0602010101010101" pitchFamily="34" charset="-120"/>
              <a:ea typeface="文鼎中鋼筆行楷" panose="020B0602010101010101" pitchFamily="34" charset="-120"/>
            </a:endParaRPr>
          </a:p>
          <a:p>
            <a:pPr algn="ctr"/>
            <a:r>
              <a:rPr lang="zh-TW" altLang="en-US" sz="8800" dirty="0" smtClean="0">
                <a:solidFill>
                  <a:srgbClr val="FF0000"/>
                </a:solidFill>
                <a:latin typeface="文鼎中鋼筆行楷" panose="020B0602010101010101" pitchFamily="34" charset="-120"/>
                <a:ea typeface="文鼎中鋼筆行楷" panose="020B0602010101010101" pitchFamily="34" charset="-120"/>
              </a:rPr>
              <a:t>解決</a:t>
            </a:r>
            <a:r>
              <a:rPr lang="zh-TW" altLang="en-US" sz="8800" dirty="0" smtClean="0">
                <a:solidFill>
                  <a:srgbClr val="0070C0"/>
                </a:solidFill>
                <a:latin typeface="文鼎中鋼筆行楷" panose="020B0602010101010101" pitchFamily="34" charset="-120"/>
                <a:ea typeface="文鼎中鋼筆行楷" panose="020B0602010101010101" pitchFamily="34" charset="-120"/>
              </a:rPr>
              <a:t>的方法</a:t>
            </a:r>
            <a:endParaRPr lang="zh-TW" altLang="en-US" sz="8800" dirty="0">
              <a:solidFill>
                <a:srgbClr val="0070C0"/>
              </a:solidFill>
              <a:latin typeface="文鼎中鋼筆行楷" panose="020B0602010101010101" pitchFamily="34" charset="-120"/>
              <a:ea typeface="文鼎中鋼筆行楷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65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3193" y="2459570"/>
            <a:ext cx="1635369" cy="16024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/>
              <a:t>假日過後，學校環境髒亂</a:t>
            </a:r>
            <a:endParaRPr lang="zh-TW" altLang="en-US" dirty="0"/>
          </a:p>
        </p:txBody>
      </p:sp>
      <p:grpSp>
        <p:nvGrpSpPr>
          <p:cNvPr id="24" name="群組 23"/>
          <p:cNvGrpSpPr/>
          <p:nvPr/>
        </p:nvGrpSpPr>
        <p:grpSpPr>
          <a:xfrm>
            <a:off x="2589335" y="2781628"/>
            <a:ext cx="1421423" cy="969430"/>
            <a:chOff x="2589335" y="2781628"/>
            <a:chExt cx="1421423" cy="969430"/>
          </a:xfrm>
        </p:grpSpPr>
        <p:sp>
          <p:nvSpPr>
            <p:cNvPr id="5" name="橢圓 4"/>
            <p:cNvSpPr/>
            <p:nvPr/>
          </p:nvSpPr>
          <p:spPr>
            <a:xfrm>
              <a:off x="3055327" y="2781628"/>
              <a:ext cx="955431" cy="96943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 smtClean="0"/>
                <a:t>打掃環境</a:t>
              </a:r>
              <a:endParaRPr lang="zh-TW" altLang="en-US" dirty="0"/>
            </a:p>
          </p:txBody>
        </p:sp>
        <p:sp>
          <p:nvSpPr>
            <p:cNvPr id="14" name="向右箭號 13"/>
            <p:cNvSpPr/>
            <p:nvPr/>
          </p:nvSpPr>
          <p:spPr>
            <a:xfrm>
              <a:off x="2589335" y="3056894"/>
              <a:ext cx="465992" cy="39146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4010758" y="2754192"/>
            <a:ext cx="1361343" cy="996866"/>
            <a:chOff x="4010758" y="2754192"/>
            <a:chExt cx="1361343" cy="996866"/>
          </a:xfrm>
        </p:grpSpPr>
        <p:sp>
          <p:nvSpPr>
            <p:cNvPr id="6" name="橢圓 5"/>
            <p:cNvSpPr/>
            <p:nvPr/>
          </p:nvSpPr>
          <p:spPr>
            <a:xfrm>
              <a:off x="4393225" y="2754192"/>
              <a:ext cx="978876" cy="99686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 smtClean="0"/>
                <a:t>區域</a:t>
              </a:r>
              <a:endParaRPr lang="en-US" altLang="zh-TW" dirty="0" smtClean="0"/>
            </a:p>
            <a:p>
              <a:r>
                <a:rPr lang="zh-TW" altLang="en-US" dirty="0" smtClean="0"/>
                <a:t>分組</a:t>
              </a:r>
              <a:endParaRPr lang="zh-TW" altLang="en-US" dirty="0"/>
            </a:p>
          </p:txBody>
        </p:sp>
        <p:sp>
          <p:nvSpPr>
            <p:cNvPr id="15" name="向右箭號 14"/>
            <p:cNvSpPr/>
            <p:nvPr/>
          </p:nvSpPr>
          <p:spPr>
            <a:xfrm>
              <a:off x="4010758" y="3056894"/>
              <a:ext cx="382467" cy="39146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" name="群組 25"/>
          <p:cNvGrpSpPr/>
          <p:nvPr/>
        </p:nvGrpSpPr>
        <p:grpSpPr>
          <a:xfrm>
            <a:off x="5397014" y="2754192"/>
            <a:ext cx="1264625" cy="996866"/>
            <a:chOff x="5397014" y="2754192"/>
            <a:chExt cx="1264625" cy="996866"/>
          </a:xfrm>
        </p:grpSpPr>
        <p:sp>
          <p:nvSpPr>
            <p:cNvPr id="7" name="橢圓 6"/>
            <p:cNvSpPr/>
            <p:nvPr/>
          </p:nvSpPr>
          <p:spPr>
            <a:xfrm>
              <a:off x="5671039" y="2754192"/>
              <a:ext cx="990600" cy="99686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 smtClean="0"/>
                <a:t>準備用具</a:t>
              </a:r>
              <a:endParaRPr lang="zh-TW" altLang="en-US" dirty="0"/>
            </a:p>
          </p:txBody>
        </p:sp>
        <p:sp>
          <p:nvSpPr>
            <p:cNvPr id="16" name="向右箭號 15"/>
            <p:cNvSpPr/>
            <p:nvPr/>
          </p:nvSpPr>
          <p:spPr>
            <a:xfrm>
              <a:off x="5397014" y="3103686"/>
              <a:ext cx="274025" cy="31829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" name="群組 26"/>
          <p:cNvGrpSpPr/>
          <p:nvPr/>
        </p:nvGrpSpPr>
        <p:grpSpPr>
          <a:xfrm>
            <a:off x="6692410" y="2723418"/>
            <a:ext cx="1270490" cy="1027640"/>
            <a:chOff x="6692410" y="2723418"/>
            <a:chExt cx="1270490" cy="1027640"/>
          </a:xfrm>
        </p:grpSpPr>
        <p:sp>
          <p:nvSpPr>
            <p:cNvPr id="8" name="橢圓 7"/>
            <p:cNvSpPr/>
            <p:nvPr/>
          </p:nvSpPr>
          <p:spPr>
            <a:xfrm>
              <a:off x="6960577" y="2723418"/>
              <a:ext cx="1002323" cy="102764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 smtClean="0"/>
                <a:t>制定時間</a:t>
              </a:r>
              <a:endParaRPr lang="zh-TW" altLang="en-US" dirty="0"/>
            </a:p>
          </p:txBody>
        </p:sp>
        <p:sp>
          <p:nvSpPr>
            <p:cNvPr id="17" name="向右箭號 16"/>
            <p:cNvSpPr/>
            <p:nvPr/>
          </p:nvSpPr>
          <p:spPr>
            <a:xfrm>
              <a:off x="6692410" y="3097826"/>
              <a:ext cx="274025" cy="31829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" name="群組 27"/>
          <p:cNvGrpSpPr/>
          <p:nvPr/>
        </p:nvGrpSpPr>
        <p:grpSpPr>
          <a:xfrm>
            <a:off x="7933096" y="1457326"/>
            <a:ext cx="1439504" cy="1510244"/>
            <a:chOff x="7933096" y="1457326"/>
            <a:chExt cx="1439504" cy="1510244"/>
          </a:xfrm>
        </p:grpSpPr>
        <p:sp>
          <p:nvSpPr>
            <p:cNvPr id="9" name="橢圓 8"/>
            <p:cNvSpPr/>
            <p:nvPr/>
          </p:nvSpPr>
          <p:spPr>
            <a:xfrm>
              <a:off x="8091854" y="1457326"/>
              <a:ext cx="1280746" cy="126609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時間內完成</a:t>
              </a:r>
              <a:endParaRPr lang="zh-TW" altLang="en-US" dirty="0"/>
            </a:p>
          </p:txBody>
        </p:sp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914288">
              <a:off x="7933096" y="2540813"/>
              <a:ext cx="317019" cy="426757"/>
            </a:xfrm>
            <a:prstGeom prst="rect">
              <a:avLst/>
            </a:prstGeom>
          </p:spPr>
        </p:pic>
      </p:grpSp>
      <p:grpSp>
        <p:nvGrpSpPr>
          <p:cNvPr id="30" name="群組 29"/>
          <p:cNvGrpSpPr/>
          <p:nvPr/>
        </p:nvGrpSpPr>
        <p:grpSpPr>
          <a:xfrm>
            <a:off x="7926751" y="3476257"/>
            <a:ext cx="1514722" cy="1360246"/>
            <a:chOff x="7926751" y="3476257"/>
            <a:chExt cx="1514722" cy="1360246"/>
          </a:xfrm>
        </p:grpSpPr>
        <p:sp>
          <p:nvSpPr>
            <p:cNvPr id="11" name="橢圓 10"/>
            <p:cNvSpPr/>
            <p:nvPr/>
          </p:nvSpPr>
          <p:spPr>
            <a:xfrm>
              <a:off x="8160727" y="3570411"/>
              <a:ext cx="1280746" cy="126609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時間內沒完成</a:t>
              </a:r>
              <a:endParaRPr lang="zh-TW" altLang="en-US" dirty="0"/>
            </a:p>
          </p:txBody>
        </p:sp>
        <p:pic>
          <p:nvPicPr>
            <p:cNvPr id="20" name="圖片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68079">
              <a:off x="7926751" y="3476257"/>
              <a:ext cx="317019" cy="426757"/>
            </a:xfrm>
            <a:prstGeom prst="rect">
              <a:avLst/>
            </a:prstGeom>
          </p:spPr>
        </p:pic>
      </p:grpSp>
      <p:grpSp>
        <p:nvGrpSpPr>
          <p:cNvPr id="29" name="群組 28"/>
          <p:cNvGrpSpPr/>
          <p:nvPr/>
        </p:nvGrpSpPr>
        <p:grpSpPr>
          <a:xfrm>
            <a:off x="9372600" y="1576552"/>
            <a:ext cx="1292469" cy="1027640"/>
            <a:chOff x="9372600" y="1576552"/>
            <a:chExt cx="1292469" cy="1027640"/>
          </a:xfrm>
        </p:grpSpPr>
        <p:sp>
          <p:nvSpPr>
            <p:cNvPr id="10" name="橢圓 9"/>
            <p:cNvSpPr/>
            <p:nvPr/>
          </p:nvSpPr>
          <p:spPr>
            <a:xfrm>
              <a:off x="9662746" y="1576552"/>
              <a:ext cx="1002323" cy="102764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 smtClean="0"/>
                <a:t>收工</a:t>
              </a:r>
              <a:endParaRPr lang="zh-TW" altLang="en-US" dirty="0"/>
            </a:p>
          </p:txBody>
        </p:sp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72600" y="1876993"/>
              <a:ext cx="317019" cy="426757"/>
            </a:xfrm>
            <a:prstGeom prst="rect">
              <a:avLst/>
            </a:prstGeom>
          </p:spPr>
        </p:pic>
      </p:grpSp>
      <p:grpSp>
        <p:nvGrpSpPr>
          <p:cNvPr id="31" name="群組 30"/>
          <p:cNvGrpSpPr/>
          <p:nvPr/>
        </p:nvGrpSpPr>
        <p:grpSpPr>
          <a:xfrm>
            <a:off x="9441473" y="3570411"/>
            <a:ext cx="1537186" cy="1277038"/>
            <a:chOff x="9441473" y="3570411"/>
            <a:chExt cx="1537186" cy="1277038"/>
          </a:xfrm>
        </p:grpSpPr>
        <p:sp>
          <p:nvSpPr>
            <p:cNvPr id="12" name="橢圓 11"/>
            <p:cNvSpPr/>
            <p:nvPr/>
          </p:nvSpPr>
          <p:spPr>
            <a:xfrm>
              <a:off x="9733082" y="3570411"/>
              <a:ext cx="1245577" cy="127703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 smtClean="0"/>
                <a:t>利用其他時間</a:t>
              </a:r>
              <a:endParaRPr lang="zh-TW" altLang="en-US" dirty="0"/>
            </a:p>
          </p:txBody>
        </p:sp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1473" y="3990078"/>
              <a:ext cx="317019" cy="426757"/>
            </a:xfrm>
            <a:prstGeom prst="rect">
              <a:avLst/>
            </a:prstGeom>
          </p:spPr>
        </p:pic>
      </p:grpSp>
      <p:grpSp>
        <p:nvGrpSpPr>
          <p:cNvPr id="32" name="群組 31"/>
          <p:cNvGrpSpPr/>
          <p:nvPr/>
        </p:nvGrpSpPr>
        <p:grpSpPr>
          <a:xfrm>
            <a:off x="10994532" y="3751058"/>
            <a:ext cx="1243295" cy="966219"/>
            <a:chOff x="10994532" y="3751058"/>
            <a:chExt cx="1243295" cy="966219"/>
          </a:xfrm>
        </p:grpSpPr>
        <p:sp>
          <p:nvSpPr>
            <p:cNvPr id="13" name="橢圓 12"/>
            <p:cNvSpPr/>
            <p:nvPr/>
          </p:nvSpPr>
          <p:spPr>
            <a:xfrm>
              <a:off x="11295412" y="3751058"/>
              <a:ext cx="942415" cy="96621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dirty="0" smtClean="0"/>
                <a:t>收工</a:t>
              </a:r>
              <a:endParaRPr lang="zh-TW" altLang="en-US" dirty="0"/>
            </a:p>
          </p:txBody>
        </p:sp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94532" y="3979840"/>
              <a:ext cx="317019" cy="4267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71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9861" y="1784839"/>
            <a:ext cx="9601200" cy="1485900"/>
          </a:xfrm>
        </p:spPr>
        <p:txBody>
          <a:bodyPr/>
          <a:lstStyle/>
          <a:p>
            <a:r>
              <a:rPr lang="zh-TW" altLang="en-US" dirty="0" smtClean="0"/>
              <a:t>透過電腦課程，來增加運算思維能力</a:t>
            </a:r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393" y="3270739"/>
            <a:ext cx="3974122" cy="2875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04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7106" y="782516"/>
            <a:ext cx="9601200" cy="817685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 smtClean="0">
                <a:latin typeface="華康墨字體(P)" panose="040B0900000000000000" pitchFamily="82" charset="-120"/>
                <a:ea typeface="華康墨字體(P)" panose="040B0900000000000000" pitchFamily="82" charset="-120"/>
              </a:rPr>
              <a:t>我們會學到</a:t>
            </a:r>
            <a:r>
              <a:rPr lang="zh-TW" altLang="en-US" sz="5400" dirty="0">
                <a:latin typeface="華康墨字體(P)" panose="040B0900000000000000" pitchFamily="82" charset="-120"/>
                <a:ea typeface="華康墨字體(P)" panose="040B0900000000000000" pitchFamily="82" charset="-120"/>
              </a:rPr>
              <a:t>什</a:t>
            </a:r>
            <a:r>
              <a:rPr lang="zh-TW" altLang="en-US" sz="5400" dirty="0" smtClean="0">
                <a:latin typeface="華康墨字體(P)" panose="040B0900000000000000" pitchFamily="82" charset="-120"/>
                <a:ea typeface="華康墨字體(P)" panose="040B0900000000000000" pitchFamily="82" charset="-120"/>
              </a:rPr>
              <a:t>麼</a:t>
            </a:r>
            <a:r>
              <a:rPr lang="zh-TW" altLang="en-US" sz="5400" dirty="0">
                <a:latin typeface="華康墨字體(P)" panose="040B0900000000000000" pitchFamily="82" charset="-120"/>
                <a:ea typeface="華康墨字體(P)" panose="040B0900000000000000" pitchFamily="82" charset="-120"/>
              </a:rPr>
              <a:t>呢</a:t>
            </a:r>
            <a:r>
              <a:rPr lang="en-US" altLang="zh-TW" sz="5400" dirty="0" smtClean="0">
                <a:latin typeface="華康墨字體(P)" panose="040B0900000000000000" pitchFamily="82" charset="-120"/>
                <a:ea typeface="華康墨字體(P)" panose="040B0900000000000000" pitchFamily="82" charset="-120"/>
              </a:rPr>
              <a:t>…?</a:t>
            </a:r>
            <a:endParaRPr lang="zh-TW" altLang="en-US" sz="5400" dirty="0">
              <a:latin typeface="華康墨字體(P)" panose="040B0900000000000000" pitchFamily="82" charset="-120"/>
              <a:ea typeface="華康墨字體(P)" panose="040B0900000000000000" pitchFamily="82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868760" y="2171538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sz="4800" dirty="0">
              <a:solidFill>
                <a:srgbClr val="0070C0"/>
              </a:solidFill>
              <a:latin typeface="華康墨字體(P)" panose="040B0900000000000000" pitchFamily="82" charset="-120"/>
              <a:ea typeface="華康墨字體(P)" panose="040B0900000000000000" pitchFamily="82" charset="-120"/>
              <a:cs typeface="+mj-cs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1562834" y="2171537"/>
            <a:ext cx="3352067" cy="3390544"/>
            <a:chOff x="1562834" y="2171537"/>
            <a:chExt cx="3352067" cy="3390544"/>
          </a:xfrm>
        </p:grpSpPr>
        <p:sp>
          <p:nvSpPr>
            <p:cNvPr id="4" name="矩形 3"/>
            <p:cNvSpPr/>
            <p:nvPr/>
          </p:nvSpPr>
          <p:spPr>
            <a:xfrm>
              <a:off x="1682796" y="2171537"/>
              <a:ext cx="271580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800" dirty="0" smtClean="0">
                  <a:solidFill>
                    <a:srgbClr val="0070C0"/>
                  </a:solidFill>
                  <a:latin typeface="華康墨字體(P)" panose="040B0900000000000000" pitchFamily="82" charset="-120"/>
                  <a:ea typeface="華康墨字體(P)" panose="040B0900000000000000" pitchFamily="82" charset="-120"/>
                  <a:cs typeface="+mj-cs"/>
                </a:rPr>
                <a:t>Code.org</a:t>
              </a:r>
              <a:endParaRPr lang="zh-TW" altLang="en-US" sz="4800" dirty="0">
                <a:solidFill>
                  <a:srgbClr val="0070C0"/>
                </a:solidFill>
                <a:latin typeface="華康墨字體(P)" panose="040B0900000000000000" pitchFamily="82" charset="-120"/>
                <a:ea typeface="華康墨字體(P)" panose="040B0900000000000000" pitchFamily="82" charset="-120"/>
                <a:cs typeface="+mj-cs"/>
              </a:endParaRPr>
            </a:p>
          </p:txBody>
        </p:sp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2834" y="3735731"/>
              <a:ext cx="3352067" cy="1826350"/>
            </a:xfrm>
            <a:prstGeom prst="rect">
              <a:avLst/>
            </a:prstGeom>
          </p:spPr>
        </p:pic>
        <p:sp>
          <p:nvSpPr>
            <p:cNvPr id="13" name="標題 1"/>
            <p:cNvSpPr txBox="1">
              <a:spLocks/>
            </p:cNvSpPr>
            <p:nvPr/>
          </p:nvSpPr>
          <p:spPr>
            <a:xfrm>
              <a:off x="1682796" y="2918046"/>
              <a:ext cx="2848709" cy="817685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89000"/>
                </a:lnSpc>
                <a:spcBef>
                  <a:spcPct val="0"/>
                </a:spcBef>
                <a:buNone/>
                <a:defRPr sz="4400" kern="1200" baseline="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altLang="zh-TW" sz="3600" dirty="0" smtClean="0">
                  <a:latin typeface="華康墨字體(P)" panose="040B0900000000000000" pitchFamily="82" charset="-120"/>
                  <a:ea typeface="華康墨字體(P)" panose="040B0900000000000000" pitchFamily="82" charset="-120"/>
                </a:rPr>
                <a:t>(</a:t>
              </a:r>
              <a:r>
                <a:rPr lang="zh-TW" altLang="en-US" sz="3600" dirty="0" smtClean="0">
                  <a:latin typeface="華康墨字體(P)" panose="040B0900000000000000" pitchFamily="82" charset="-120"/>
                  <a:ea typeface="華康墨字體(P)" panose="040B0900000000000000" pitchFamily="82" charset="-120"/>
                </a:rPr>
                <a:t>基礎</a:t>
              </a:r>
              <a:r>
                <a:rPr lang="en-US" altLang="zh-TW" sz="3600" dirty="0" smtClean="0">
                  <a:latin typeface="華康墨字體(P)" panose="040B0900000000000000" pitchFamily="82" charset="-120"/>
                  <a:ea typeface="華康墨字體(P)" panose="040B0900000000000000" pitchFamily="82" charset="-120"/>
                </a:rPr>
                <a:t>)</a:t>
              </a:r>
              <a:endParaRPr lang="zh-TW" altLang="en-US" sz="3600" dirty="0">
                <a:latin typeface="華康墨字體(P)" panose="040B0900000000000000" pitchFamily="82" charset="-120"/>
                <a:ea typeface="華康墨字體(P)" panose="040B0900000000000000" pitchFamily="82" charset="-120"/>
              </a:endParaRPr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6871187" y="2217135"/>
            <a:ext cx="3267809" cy="3953006"/>
            <a:chOff x="6871187" y="2217135"/>
            <a:chExt cx="3267809" cy="3953006"/>
          </a:xfrm>
        </p:grpSpPr>
        <p:sp>
          <p:nvSpPr>
            <p:cNvPr id="3" name="矩形 2"/>
            <p:cNvSpPr/>
            <p:nvPr/>
          </p:nvSpPr>
          <p:spPr>
            <a:xfrm>
              <a:off x="7204095" y="2217135"/>
              <a:ext cx="2601994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800" dirty="0">
                  <a:solidFill>
                    <a:srgbClr val="0070C0"/>
                  </a:solidFill>
                  <a:latin typeface="華康墨字體(P)" panose="040B0900000000000000" pitchFamily="82" charset="-120"/>
                  <a:ea typeface="華康墨字體(P)" panose="040B0900000000000000" pitchFamily="82" charset="-120"/>
                  <a:cs typeface="+mj-cs"/>
                </a:rPr>
                <a:t>S</a:t>
              </a:r>
              <a:r>
                <a:rPr lang="zh-TW" altLang="en-US" sz="4800" dirty="0" smtClean="0">
                  <a:solidFill>
                    <a:srgbClr val="0070C0"/>
                  </a:solidFill>
                  <a:latin typeface="華康墨字體(P)" panose="040B0900000000000000" pitchFamily="82" charset="-120"/>
                  <a:ea typeface="華康墨字體(P)" panose="040B0900000000000000" pitchFamily="82" charset="-120"/>
                  <a:cs typeface="+mj-cs"/>
                </a:rPr>
                <a:t>cratch</a:t>
              </a:r>
              <a:endParaRPr lang="zh-TW" altLang="en-US" sz="4800" dirty="0">
                <a:solidFill>
                  <a:srgbClr val="0070C0"/>
                </a:solidFill>
                <a:latin typeface="華康墨字體(P)" panose="040B0900000000000000" pitchFamily="82" charset="-120"/>
                <a:ea typeface="華康墨字體(P)" panose="040B0900000000000000" pitchFamily="82" charset="-120"/>
                <a:cs typeface="+mj-cs"/>
              </a:endParaRPr>
            </a:p>
          </p:txBody>
        </p:sp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1030" y="3665066"/>
              <a:ext cx="1828800" cy="2505075"/>
            </a:xfrm>
            <a:prstGeom prst="rect">
              <a:avLst/>
            </a:prstGeom>
          </p:spPr>
        </p:pic>
        <p:sp>
          <p:nvSpPr>
            <p:cNvPr id="14" name="標題 1"/>
            <p:cNvSpPr txBox="1">
              <a:spLocks/>
            </p:cNvSpPr>
            <p:nvPr/>
          </p:nvSpPr>
          <p:spPr>
            <a:xfrm>
              <a:off x="6871187" y="2947757"/>
              <a:ext cx="3267809" cy="817685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89000"/>
                </a:lnSpc>
                <a:spcBef>
                  <a:spcPct val="0"/>
                </a:spcBef>
                <a:buNone/>
                <a:defRPr sz="4400" kern="1200" baseline="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altLang="zh-TW" sz="3600" dirty="0" smtClean="0">
                  <a:latin typeface="華康墨字體(P)" panose="040B0900000000000000" pitchFamily="82" charset="-120"/>
                  <a:ea typeface="華康墨字體(P)" panose="040B0900000000000000" pitchFamily="82" charset="-120"/>
                </a:rPr>
                <a:t>(</a:t>
              </a:r>
              <a:r>
                <a:rPr lang="zh-TW" altLang="en-US" sz="3600" dirty="0" smtClean="0">
                  <a:latin typeface="華康墨字體(P)" panose="040B0900000000000000" pitchFamily="82" charset="-120"/>
                  <a:ea typeface="華康墨字體(P)" panose="040B0900000000000000" pitchFamily="82" charset="-120"/>
                </a:rPr>
                <a:t>學習程式</a:t>
              </a:r>
              <a:r>
                <a:rPr lang="zh-TW" altLang="en-US" sz="3600" dirty="0">
                  <a:latin typeface="華康墨字體(P)" panose="040B0900000000000000" pitchFamily="82" charset="-120"/>
                  <a:ea typeface="華康墨字體(P)" panose="040B0900000000000000" pitchFamily="82" charset="-120"/>
                </a:rPr>
                <a:t>概念</a:t>
              </a:r>
              <a:r>
                <a:rPr lang="en-US" altLang="zh-TW" sz="3600" dirty="0" smtClean="0">
                  <a:latin typeface="華康墨字體(P)" panose="040B0900000000000000" pitchFamily="82" charset="-120"/>
                  <a:ea typeface="華康墨字體(P)" panose="040B0900000000000000" pitchFamily="82" charset="-120"/>
                </a:rPr>
                <a:t>)</a:t>
              </a:r>
              <a:endParaRPr lang="zh-TW" altLang="en-US" sz="3600" dirty="0">
                <a:latin typeface="華康墨字體(P)" panose="040B0900000000000000" pitchFamily="82" charset="-120"/>
                <a:ea typeface="華康墨字體(P)" panose="040B0900000000000000" pitchFamily="82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122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289</TotalTime>
  <Words>69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文鼎中鋼筆行楷</vt:lpstr>
      <vt:lpstr>全字庫正楷體</vt:lpstr>
      <vt:lpstr>華康墨字體(P)</vt:lpstr>
      <vt:lpstr>微軟正黑體</vt:lpstr>
      <vt:lpstr>Franklin Gothic Book</vt:lpstr>
      <vt:lpstr>Crop</vt:lpstr>
      <vt:lpstr>進入運算思維的世界</vt:lpstr>
      <vt:lpstr>PowerPoint 簡報</vt:lpstr>
      <vt:lpstr>透過電腦課程，來增加運算思維能力</vt:lpstr>
      <vt:lpstr>我們會學到什麼呢…?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5A88</cp:lastModifiedBy>
  <cp:revision>30</cp:revision>
  <dcterms:created xsi:type="dcterms:W3CDTF">2019-09-02T03:01:43Z</dcterms:created>
  <dcterms:modified xsi:type="dcterms:W3CDTF">2021-07-25T09:43:51Z</dcterms:modified>
</cp:coreProperties>
</file>