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F89510"/>
    <a:srgbClr val="EC5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0" y="1140384"/>
            <a:ext cx="3471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dirty="0">
                <a:solidFill>
                  <a:srgbClr val="FF66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課程一</a:t>
            </a:r>
            <a:endParaRPr lang="zh-TW" altLang="en-US" sz="8000" dirty="0"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0776" y="1140384"/>
            <a:ext cx="3992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0" dirty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S</a:t>
            </a:r>
            <a:r>
              <a:rPr lang="en-US" altLang="zh-TW" sz="8000" dirty="0">
                <a:solidFill>
                  <a:srgbClr val="FF66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c</a:t>
            </a:r>
            <a:r>
              <a:rPr lang="en-US" altLang="zh-TW" sz="8000" dirty="0">
                <a:solidFill>
                  <a:srgbClr val="FFC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r</a:t>
            </a:r>
            <a:r>
              <a:rPr lang="en-US" altLang="zh-TW" sz="8000" dirty="0">
                <a:solidFill>
                  <a:srgbClr val="00B05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a</a:t>
            </a:r>
            <a:r>
              <a:rPr lang="en-US" altLang="zh-TW" sz="8000" dirty="0">
                <a:solidFill>
                  <a:srgbClr val="0070C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t</a:t>
            </a:r>
            <a:r>
              <a:rPr lang="en-US" altLang="zh-TW" sz="8000" dirty="0">
                <a:solidFill>
                  <a:srgbClr val="00206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c</a:t>
            </a:r>
            <a:r>
              <a:rPr lang="en-US" altLang="zh-TW" sz="8000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h</a:t>
            </a:r>
            <a:endParaRPr lang="zh-TW" altLang="en-US" sz="8000" dirty="0">
              <a:solidFill>
                <a:srgbClr val="7030A0"/>
              </a:solidFill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16CB240-4FD4-4D77-94BC-98E06F8516FE}"/>
              </a:ext>
            </a:extLst>
          </p:cNvPr>
          <p:cNvSpPr txBox="1">
            <a:spLocks/>
          </p:cNvSpPr>
          <p:nvPr/>
        </p:nvSpPr>
        <p:spPr>
          <a:xfrm>
            <a:off x="1664291" y="2767281"/>
            <a:ext cx="8863417" cy="1323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讓角色動起來吧</a:t>
            </a:r>
            <a:r>
              <a:rPr lang="en-US" altLang="zh-TW" dirty="0">
                <a:solidFill>
                  <a:srgbClr val="0070C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!</a:t>
            </a:r>
            <a:endParaRPr lang="zh-TW" altLang="en-US" sz="5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49FA3C4-9E37-48E9-85FD-E79B3261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88" y="3556430"/>
            <a:ext cx="1193744" cy="216118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2911A20-1A8F-404B-B1F4-95D774A00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048" y="3781226"/>
            <a:ext cx="1255504" cy="19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9FFEC1-9E5F-42E5-9C4D-98CC73E1B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5" r="36793" b="5292"/>
          <a:stretch/>
        </p:blipFill>
        <p:spPr>
          <a:xfrm>
            <a:off x="5022574" y="417224"/>
            <a:ext cx="6849297" cy="5347478"/>
          </a:xfrm>
          <a:prstGeom prst="rect">
            <a:avLst/>
          </a:prstGeom>
        </p:spPr>
      </p:pic>
      <p:sp>
        <p:nvSpPr>
          <p:cNvPr id="13" name="內容版面配置區 5">
            <a:extLst>
              <a:ext uri="{FF2B5EF4-FFF2-40B4-BE49-F238E27FC236}">
                <a16:creationId xmlns:a16="http://schemas.microsoft.com/office/drawing/2014/main" id="{B1248F5A-B3F0-49AE-AD62-411EF8D69343}"/>
              </a:ext>
            </a:extLst>
          </p:cNvPr>
          <p:cNvSpPr txBox="1">
            <a:spLocks/>
          </p:cNvSpPr>
          <p:nvPr/>
        </p:nvSpPr>
        <p:spPr>
          <a:xfrm>
            <a:off x="811651" y="1020115"/>
            <a:ext cx="3340895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13.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點選外觀積木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4" name="內容版面配置區 5">
            <a:extLst>
              <a:ext uri="{FF2B5EF4-FFF2-40B4-BE49-F238E27FC236}">
                <a16:creationId xmlns:a16="http://schemas.microsoft.com/office/drawing/2014/main" id="{57F544BD-0EBD-4249-861D-88A1558A2C6F}"/>
              </a:ext>
            </a:extLst>
          </p:cNvPr>
          <p:cNvSpPr txBox="1">
            <a:spLocks/>
          </p:cNvSpPr>
          <p:nvPr/>
        </p:nvSpPr>
        <p:spPr>
          <a:xfrm>
            <a:off x="811651" y="1973025"/>
            <a:ext cx="3486257" cy="12311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14.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將說出積木拉 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  進腳本區接上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5" name="星形: 八角 14">
            <a:extLst>
              <a:ext uri="{FF2B5EF4-FFF2-40B4-BE49-F238E27FC236}">
                <a16:creationId xmlns:a16="http://schemas.microsoft.com/office/drawing/2014/main" id="{CA8187B9-37EB-449C-A8ED-F73ADB42508B}"/>
              </a:ext>
            </a:extLst>
          </p:cNvPr>
          <p:cNvSpPr/>
          <p:nvPr/>
        </p:nvSpPr>
        <p:spPr>
          <a:xfrm>
            <a:off x="4359965" y="545271"/>
            <a:ext cx="811163" cy="728567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星形: 八角 15">
            <a:extLst>
              <a:ext uri="{FF2B5EF4-FFF2-40B4-BE49-F238E27FC236}">
                <a16:creationId xmlns:a16="http://schemas.microsoft.com/office/drawing/2014/main" id="{56474C3F-4268-4C32-A0E3-86FC6227E9A1}"/>
              </a:ext>
            </a:extLst>
          </p:cNvPr>
          <p:cNvSpPr/>
          <p:nvPr/>
        </p:nvSpPr>
        <p:spPr>
          <a:xfrm>
            <a:off x="7124475" y="1689469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14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C361B9A-7EBC-4A50-ABD2-5B6A8B554C4D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5052336" y="1167142"/>
            <a:ext cx="65783" cy="2395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F257DBA-A7A5-4E3D-A614-4F07856F682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7441302" y="2256580"/>
            <a:ext cx="510002" cy="9475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內容版面配置區 5">
            <a:extLst>
              <a:ext uri="{FF2B5EF4-FFF2-40B4-BE49-F238E27FC236}">
                <a16:creationId xmlns:a16="http://schemas.microsoft.com/office/drawing/2014/main" id="{00A46612-A76B-4EF8-B1C0-C7787E3F3F13}"/>
              </a:ext>
            </a:extLst>
          </p:cNvPr>
          <p:cNvSpPr txBox="1">
            <a:spLocks/>
          </p:cNvSpPr>
          <p:nvPr/>
        </p:nvSpPr>
        <p:spPr>
          <a:xfrm>
            <a:off x="789199" y="3879968"/>
            <a:ext cx="3363347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15.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修改說話內容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30A9F76-5705-4F19-A0FA-23C677CD3153}"/>
              </a:ext>
            </a:extLst>
          </p:cNvPr>
          <p:cNvCxnSpPr>
            <a:cxnSpLocks/>
            <a:stCxn id="26" idx="4"/>
          </p:cNvCxnSpPr>
          <p:nvPr/>
        </p:nvCxnSpPr>
        <p:spPr>
          <a:xfrm flipH="1" flipV="1">
            <a:off x="8733183" y="3349714"/>
            <a:ext cx="1426040" cy="721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35240C4-0B9C-4290-9D2C-48F765C7D923}"/>
              </a:ext>
            </a:extLst>
          </p:cNvPr>
          <p:cNvSpPr/>
          <p:nvPr/>
        </p:nvSpPr>
        <p:spPr>
          <a:xfrm>
            <a:off x="858849" y="1020115"/>
            <a:ext cx="3246501" cy="5847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B54B28-9B35-4AB1-AF92-9E8B424240E0}"/>
              </a:ext>
            </a:extLst>
          </p:cNvPr>
          <p:cNvSpPr/>
          <p:nvPr/>
        </p:nvSpPr>
        <p:spPr>
          <a:xfrm>
            <a:off x="853454" y="1941855"/>
            <a:ext cx="3234835" cy="140785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27CC5FF-0D15-4208-8AB9-2B193F1CE409}"/>
              </a:ext>
            </a:extLst>
          </p:cNvPr>
          <p:cNvSpPr/>
          <p:nvPr/>
        </p:nvSpPr>
        <p:spPr>
          <a:xfrm>
            <a:off x="853455" y="3733277"/>
            <a:ext cx="3234834" cy="9308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星形: 八角 25">
            <a:extLst>
              <a:ext uri="{FF2B5EF4-FFF2-40B4-BE49-F238E27FC236}">
                <a16:creationId xmlns:a16="http://schemas.microsoft.com/office/drawing/2014/main" id="{CB28ED43-4007-4BA0-B299-D5BD4ADB3FD7}"/>
              </a:ext>
            </a:extLst>
          </p:cNvPr>
          <p:cNvSpPr/>
          <p:nvPr/>
        </p:nvSpPr>
        <p:spPr>
          <a:xfrm>
            <a:off x="10159223" y="3787533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15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5ACE329-F9A0-4EE9-88F7-917B49AD9FED}"/>
              </a:ext>
            </a:extLst>
          </p:cNvPr>
          <p:cNvCxnSpPr>
            <a:cxnSpLocks/>
          </p:cNvCxnSpPr>
          <p:nvPr/>
        </p:nvCxnSpPr>
        <p:spPr>
          <a:xfrm flipH="1" flipV="1">
            <a:off x="6751287" y="1499249"/>
            <a:ext cx="496839" cy="61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1845C557-8558-4DCB-A125-BAD3302D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10" y="574626"/>
            <a:ext cx="6490888" cy="975946"/>
          </a:xfrm>
        </p:spPr>
        <p:txBody>
          <a:bodyPr>
            <a:noAutofit/>
          </a:bodyPr>
          <a:lstStyle/>
          <a:p>
            <a:r>
              <a:rPr lang="zh-TW" altLang="en-US" sz="9600" dirty="0">
                <a:solidFill>
                  <a:srgbClr val="7030A0"/>
                </a:solidFill>
                <a:latin typeface="文鼎粗廣告體" panose="020B0609010101010101" pitchFamily="49" charset="-120"/>
                <a:ea typeface="文鼎新藝體" panose="02010609010101010101" pitchFamily="49" charset="-120"/>
              </a:rPr>
              <a:t>練習</a:t>
            </a:r>
            <a:r>
              <a:rPr lang="en-US" altLang="zh-TW" sz="9600" dirty="0">
                <a:solidFill>
                  <a:srgbClr val="7030A0"/>
                </a:solidFill>
                <a:latin typeface="Bodoni MT Black" panose="02070A03080606020203" pitchFamily="18" charset="0"/>
                <a:ea typeface="文鼎新藝體" panose="02010609010101010101" pitchFamily="49" charset="-120"/>
              </a:rPr>
              <a:t>Time</a:t>
            </a:r>
            <a:br>
              <a:rPr lang="zh-TW" altLang="en-US" sz="9600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</a:br>
            <a:endParaRPr lang="zh-TW" altLang="en-US" sz="9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87A284-3B66-476C-8132-4E79E976E668}"/>
              </a:ext>
            </a:extLst>
          </p:cNvPr>
          <p:cNvSpPr/>
          <p:nvPr/>
        </p:nvSpPr>
        <p:spPr>
          <a:xfrm>
            <a:off x="1951802" y="2173221"/>
            <a:ext cx="9035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試試將</a:t>
            </a:r>
            <a:r>
              <a:rPr lang="zh-TW" altLang="en-US" sz="4800" dirty="0">
                <a:solidFill>
                  <a:srgbClr val="0070C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大新哥</a:t>
            </a:r>
            <a:r>
              <a:rPr lang="zh-TW" altLang="en-US" sz="48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也做相同的指令吧</a:t>
            </a:r>
            <a:r>
              <a:rPr lang="en-US" altLang="zh-TW" sz="48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!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DE109DD-05DA-4BF5-BDFD-4A56F5B1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547" y="3717089"/>
            <a:ext cx="1363127" cy="2467841"/>
          </a:xfrm>
          <a:prstGeom prst="rect">
            <a:avLst/>
          </a:prstGeom>
        </p:spPr>
      </p:pic>
      <p:sp>
        <p:nvSpPr>
          <p:cNvPr id="15" name="語音泡泡: 橢圓形 14">
            <a:extLst>
              <a:ext uri="{FF2B5EF4-FFF2-40B4-BE49-F238E27FC236}">
                <a16:creationId xmlns:a16="http://schemas.microsoft.com/office/drawing/2014/main" id="{15E4B9C9-0B48-4B2A-A121-668CD87F0C00}"/>
              </a:ext>
            </a:extLst>
          </p:cNvPr>
          <p:cNvSpPr/>
          <p:nvPr/>
        </p:nvSpPr>
        <p:spPr>
          <a:xfrm>
            <a:off x="7086409" y="3465302"/>
            <a:ext cx="3269474" cy="1309728"/>
          </a:xfrm>
          <a:prstGeom prst="wedgeEllipseCallout">
            <a:avLst>
              <a:gd name="adj1" fmla="val 56741"/>
              <a:gd name="adj2" fmla="val 1902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ea typeface="文鼎新藝體" panose="02010609010101010101" pitchFamily="49" charset="-120"/>
              </a:rPr>
              <a:t>記得我是往左邊走哦</a:t>
            </a:r>
            <a:r>
              <a:rPr lang="en-US" altLang="zh-TW" dirty="0">
                <a:solidFill>
                  <a:srgbClr val="FF0000"/>
                </a:solidFill>
                <a:ea typeface="文鼎新藝體" panose="02010609010101010101" pitchFamily="49" charset="-120"/>
              </a:rPr>
              <a:t>!</a:t>
            </a:r>
            <a:endParaRPr lang="zh-TW" altLang="en-US" dirty="0">
              <a:solidFill>
                <a:srgbClr val="FF0000"/>
              </a:solidFill>
              <a:ea typeface="文鼎新藝體" panose="02010609010101010101" pitchFamily="49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5E0649B-8642-4FC5-8472-FE76B0032973}"/>
              </a:ext>
            </a:extLst>
          </p:cNvPr>
          <p:cNvSpPr/>
          <p:nvPr/>
        </p:nvSpPr>
        <p:spPr>
          <a:xfrm>
            <a:off x="1368301" y="3321384"/>
            <a:ext cx="571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提示一：水平移動改成往左</a:t>
            </a:r>
            <a:endParaRPr lang="en-US" altLang="zh-TW" sz="3600" dirty="0">
              <a:solidFill>
                <a:srgbClr val="00B05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A0EF6E-A309-4FD7-9E92-19B97099BD1C}"/>
              </a:ext>
            </a:extLst>
          </p:cNvPr>
          <p:cNvSpPr/>
          <p:nvPr/>
        </p:nvSpPr>
        <p:spPr>
          <a:xfrm>
            <a:off x="1368301" y="4451864"/>
            <a:ext cx="7060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提示二：大新哥要等</a:t>
            </a:r>
            <a:endParaRPr lang="en-US" altLang="zh-TW" sz="3600" dirty="0">
              <a:solidFill>
                <a:srgbClr val="00B05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r>
              <a:rPr lang="zh-TW" altLang="en-US" sz="36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         </a:t>
            </a:r>
            <a:r>
              <a:rPr lang="en-US" altLang="zh-TW" sz="36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MELODY</a:t>
            </a:r>
            <a:r>
              <a:rPr lang="zh-TW" altLang="en-US" sz="36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說完再說話哦</a:t>
            </a:r>
            <a:r>
              <a:rPr lang="en-US" altLang="zh-TW" sz="36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0187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B58FB36-518E-4E54-9713-32831F09E8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81192" y="520836"/>
            <a:ext cx="2988365" cy="873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54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步驟一：</a:t>
            </a:r>
            <a:endParaRPr lang="en-US" altLang="zh-TW" sz="5400" dirty="0"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5" name="內容版面配置區 5">
            <a:extLst>
              <a:ext uri="{FF2B5EF4-FFF2-40B4-BE49-F238E27FC236}">
                <a16:creationId xmlns:a16="http://schemas.microsoft.com/office/drawing/2014/main" id="{CC966268-9FC2-4BDD-8966-58F833C58C66}"/>
              </a:ext>
            </a:extLst>
          </p:cNvPr>
          <p:cNvSpPr txBox="1">
            <a:spLocks/>
          </p:cNvSpPr>
          <p:nvPr/>
        </p:nvSpPr>
        <p:spPr>
          <a:xfrm>
            <a:off x="4492487" y="520836"/>
            <a:ext cx="2988365" cy="87344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zh-TW" altLang="en-US" sz="54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匯入角色</a:t>
            </a:r>
            <a:endParaRPr lang="en-US" altLang="zh-TW" sz="5400" dirty="0"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177CA1D-611C-4BF0-BD17-7FABB42FB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27" t="9449" r="1195" b="4905"/>
          <a:stretch/>
        </p:blipFill>
        <p:spPr>
          <a:xfrm>
            <a:off x="1977833" y="1519205"/>
            <a:ext cx="3654333" cy="4890845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64A589A7-37A1-44BA-AD18-AF8F3B6CE18F}"/>
              </a:ext>
            </a:extLst>
          </p:cNvPr>
          <p:cNvSpPr/>
          <p:nvPr/>
        </p:nvSpPr>
        <p:spPr>
          <a:xfrm>
            <a:off x="4505739" y="4815378"/>
            <a:ext cx="490330" cy="490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34B050F-B5AC-49FB-A150-D3CD889BEEFF}"/>
              </a:ext>
            </a:extLst>
          </p:cNvPr>
          <p:cNvCxnSpPr>
            <a:cxnSpLocks/>
          </p:cNvCxnSpPr>
          <p:nvPr/>
        </p:nvCxnSpPr>
        <p:spPr>
          <a:xfrm>
            <a:off x="2975374" y="4815378"/>
            <a:ext cx="1292857" cy="245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內容版面配置區 5">
            <a:extLst>
              <a:ext uri="{FF2B5EF4-FFF2-40B4-BE49-F238E27FC236}">
                <a16:creationId xmlns:a16="http://schemas.microsoft.com/office/drawing/2014/main" id="{1195C8B8-1E68-400F-A421-00CDFC232B56}"/>
              </a:ext>
            </a:extLst>
          </p:cNvPr>
          <p:cNvSpPr txBox="1">
            <a:spLocks/>
          </p:cNvSpPr>
          <p:nvPr/>
        </p:nvSpPr>
        <p:spPr>
          <a:xfrm>
            <a:off x="832634" y="3986343"/>
            <a:ext cx="2290398" cy="12311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點選角色欄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的上傳選項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BC149CD-B496-44C3-B64C-D1ACD7434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3841" r="49999" b="30619"/>
          <a:stretch/>
        </p:blipFill>
        <p:spPr>
          <a:xfrm>
            <a:off x="7198382" y="1522219"/>
            <a:ext cx="3959947" cy="4887831"/>
          </a:xfrm>
          <a:prstGeom prst="rect">
            <a:avLst/>
          </a:prstGeom>
        </p:spPr>
      </p:pic>
      <p:sp>
        <p:nvSpPr>
          <p:cNvPr id="18" name="橢圓 17">
            <a:extLst>
              <a:ext uri="{FF2B5EF4-FFF2-40B4-BE49-F238E27FC236}">
                <a16:creationId xmlns:a16="http://schemas.microsoft.com/office/drawing/2014/main" id="{B8C3B973-9AC4-44B8-82E4-619129E77DBA}"/>
              </a:ext>
            </a:extLst>
          </p:cNvPr>
          <p:cNvSpPr/>
          <p:nvPr/>
        </p:nvSpPr>
        <p:spPr>
          <a:xfrm>
            <a:off x="9773479" y="5532781"/>
            <a:ext cx="695738" cy="490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AC1FB7CB-B432-4A63-8BC6-8FB910D060B1}"/>
              </a:ext>
            </a:extLst>
          </p:cNvPr>
          <p:cNvCxnSpPr>
            <a:cxnSpLocks/>
          </p:cNvCxnSpPr>
          <p:nvPr/>
        </p:nvCxnSpPr>
        <p:spPr>
          <a:xfrm flipH="1">
            <a:off x="10469217" y="4901963"/>
            <a:ext cx="261732" cy="7224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內容版面配置區 5">
            <a:extLst>
              <a:ext uri="{FF2B5EF4-FFF2-40B4-BE49-F238E27FC236}">
                <a16:creationId xmlns:a16="http://schemas.microsoft.com/office/drawing/2014/main" id="{E404D67B-2CD4-4FCE-9337-18AC17575978}"/>
              </a:ext>
            </a:extLst>
          </p:cNvPr>
          <p:cNvSpPr txBox="1">
            <a:spLocks/>
          </p:cNvSpPr>
          <p:nvPr/>
        </p:nvSpPr>
        <p:spPr>
          <a:xfrm>
            <a:off x="9324018" y="3929629"/>
            <a:ext cx="2290398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選擇想要的圖檔匯入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23" name="星形: 八角 22">
            <a:extLst>
              <a:ext uri="{FF2B5EF4-FFF2-40B4-BE49-F238E27FC236}">
                <a16:creationId xmlns:a16="http://schemas.microsoft.com/office/drawing/2014/main" id="{550EB0A1-02FA-452B-AF9E-181D475588DC}"/>
              </a:ext>
            </a:extLst>
          </p:cNvPr>
          <p:cNvSpPr/>
          <p:nvPr/>
        </p:nvSpPr>
        <p:spPr>
          <a:xfrm>
            <a:off x="7198382" y="1516225"/>
            <a:ext cx="849932" cy="715949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星形: 八角 23">
            <a:extLst>
              <a:ext uri="{FF2B5EF4-FFF2-40B4-BE49-F238E27FC236}">
                <a16:creationId xmlns:a16="http://schemas.microsoft.com/office/drawing/2014/main" id="{D4AB5B24-A058-41CF-B882-4DE83BBBB3CC}"/>
              </a:ext>
            </a:extLst>
          </p:cNvPr>
          <p:cNvSpPr/>
          <p:nvPr/>
        </p:nvSpPr>
        <p:spPr>
          <a:xfrm>
            <a:off x="1977833" y="1540156"/>
            <a:ext cx="849932" cy="715949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8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1845C557-8558-4DCB-A125-BAD3302D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10" y="574626"/>
            <a:ext cx="6490888" cy="975946"/>
          </a:xfrm>
        </p:spPr>
        <p:txBody>
          <a:bodyPr>
            <a:noAutofit/>
          </a:bodyPr>
          <a:lstStyle/>
          <a:p>
            <a:r>
              <a:rPr lang="zh-TW" altLang="en-US" sz="9600" dirty="0">
                <a:solidFill>
                  <a:srgbClr val="7030A0"/>
                </a:solidFill>
                <a:latin typeface="文鼎粗廣告體" panose="020B0609010101010101" pitchFamily="49" charset="-120"/>
                <a:ea typeface="文鼎新藝體" panose="02010609010101010101" pitchFamily="49" charset="-120"/>
              </a:rPr>
              <a:t>練習</a:t>
            </a:r>
            <a:r>
              <a:rPr lang="en-US" altLang="zh-TW" sz="9600" dirty="0">
                <a:solidFill>
                  <a:srgbClr val="7030A0"/>
                </a:solidFill>
                <a:latin typeface="Bodoni MT Black" panose="02070A03080606020203" pitchFamily="18" charset="0"/>
                <a:ea typeface="文鼎新藝體" panose="02010609010101010101" pitchFamily="49" charset="-120"/>
              </a:rPr>
              <a:t>Time</a:t>
            </a:r>
            <a:br>
              <a:rPr lang="zh-TW" altLang="en-US" sz="9600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</a:br>
            <a:endParaRPr lang="zh-TW" altLang="en-US" sz="9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87A284-3B66-476C-8132-4E79E976E668}"/>
              </a:ext>
            </a:extLst>
          </p:cNvPr>
          <p:cNvSpPr/>
          <p:nvPr/>
        </p:nvSpPr>
        <p:spPr>
          <a:xfrm>
            <a:off x="3024170" y="2147429"/>
            <a:ext cx="6490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試試將</a:t>
            </a:r>
            <a:r>
              <a:rPr lang="zh-TW" altLang="en-US" sz="4800" dirty="0">
                <a:solidFill>
                  <a:srgbClr val="0070C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大新哥</a:t>
            </a:r>
            <a:r>
              <a:rPr lang="zh-TW" altLang="en-US" sz="48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、</a:t>
            </a:r>
            <a:r>
              <a:rPr lang="en-US" altLang="zh-TW" sz="48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Melody</a:t>
            </a:r>
            <a:r>
              <a:rPr lang="zh-TW" altLang="en-US" sz="48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兩個角色匯入角色區吧</a:t>
            </a:r>
            <a:r>
              <a:rPr lang="en-US" altLang="zh-TW" sz="48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!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EDB6096-80D4-4ACA-B77B-DE2085E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313" y="3717089"/>
            <a:ext cx="1583259" cy="246784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DE109DD-05DA-4BF5-BDFD-4A56F5B1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139" y="3693906"/>
            <a:ext cx="1363127" cy="2467841"/>
          </a:xfrm>
          <a:prstGeom prst="rect">
            <a:avLst/>
          </a:prstGeom>
        </p:spPr>
      </p:pic>
      <p:sp>
        <p:nvSpPr>
          <p:cNvPr id="15" name="語音泡泡: 橢圓形 14">
            <a:extLst>
              <a:ext uri="{FF2B5EF4-FFF2-40B4-BE49-F238E27FC236}">
                <a16:creationId xmlns:a16="http://schemas.microsoft.com/office/drawing/2014/main" id="{15E4B9C9-0B48-4B2A-A121-668CD87F0C00}"/>
              </a:ext>
            </a:extLst>
          </p:cNvPr>
          <p:cNvSpPr/>
          <p:nvPr/>
        </p:nvSpPr>
        <p:spPr>
          <a:xfrm>
            <a:off x="2515947" y="3693906"/>
            <a:ext cx="1363127" cy="1219200"/>
          </a:xfrm>
          <a:prstGeom prst="wedgeEllipseCallout">
            <a:avLst>
              <a:gd name="adj1" fmla="val 56741"/>
              <a:gd name="adj2" fmla="val 1902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ea typeface="文鼎新藝體" panose="02010609010101010101" pitchFamily="49" charset="-120"/>
              </a:rPr>
              <a:t>把我們加入吧</a:t>
            </a:r>
            <a:r>
              <a:rPr lang="en-US" altLang="zh-TW" dirty="0">
                <a:solidFill>
                  <a:srgbClr val="FF0000"/>
                </a:solidFill>
                <a:ea typeface="文鼎新藝體" panose="02010609010101010101" pitchFamily="49" charset="-120"/>
              </a:rPr>
              <a:t>!</a:t>
            </a:r>
            <a:endParaRPr lang="zh-TW" altLang="en-US" dirty="0">
              <a:solidFill>
                <a:srgbClr val="FF0000"/>
              </a:solidFill>
              <a:ea typeface="文鼎新藝體" panose="02010609010101010101" pitchFamily="49" charset="-120"/>
            </a:endParaRPr>
          </a:p>
        </p:txBody>
      </p:sp>
      <p:sp>
        <p:nvSpPr>
          <p:cNvPr id="16" name="語音泡泡: 橢圓形 15">
            <a:extLst>
              <a:ext uri="{FF2B5EF4-FFF2-40B4-BE49-F238E27FC236}">
                <a16:creationId xmlns:a16="http://schemas.microsoft.com/office/drawing/2014/main" id="{5A048D3D-4893-42AC-86B4-6D066AB29CF1}"/>
              </a:ext>
            </a:extLst>
          </p:cNvPr>
          <p:cNvSpPr/>
          <p:nvPr/>
        </p:nvSpPr>
        <p:spPr>
          <a:xfrm>
            <a:off x="8937901" y="3582719"/>
            <a:ext cx="1363127" cy="1219200"/>
          </a:xfrm>
          <a:prstGeom prst="wedgeEllipseCallout">
            <a:avLst>
              <a:gd name="adj1" fmla="val -73532"/>
              <a:gd name="adj2" fmla="val 19022"/>
            </a:avLst>
          </a:prstGeom>
          <a:solidFill>
            <a:schemeClr val="bg1"/>
          </a:solidFill>
          <a:ln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ea typeface="文鼎新藝體" panose="02010609010101010101" pitchFamily="49" charset="-120"/>
              </a:rPr>
              <a:t>加油</a:t>
            </a:r>
            <a:r>
              <a:rPr lang="en-US" altLang="zh-TW" dirty="0">
                <a:solidFill>
                  <a:srgbClr val="FF0000"/>
                </a:solidFill>
                <a:ea typeface="文鼎新藝體" panose="02010609010101010101" pitchFamily="49" charset="-120"/>
              </a:rPr>
              <a:t>!</a:t>
            </a:r>
            <a:endParaRPr lang="zh-TW" altLang="en-US" dirty="0">
              <a:solidFill>
                <a:srgbClr val="FF0000"/>
              </a:solidFill>
              <a:ea typeface="文鼎新藝體" panose="02010609010101010101" pitchFamily="49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5E0649B-8642-4FC5-8472-FE76B0032973}"/>
              </a:ext>
            </a:extLst>
          </p:cNvPr>
          <p:cNvSpPr/>
          <p:nvPr/>
        </p:nvSpPr>
        <p:spPr>
          <a:xfrm>
            <a:off x="5596024" y="6184930"/>
            <a:ext cx="668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匯入之後，會發生什麼問題呢</a:t>
            </a:r>
            <a:r>
              <a:rPr lang="en-US" altLang="zh-TW" sz="36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65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5">
            <a:extLst>
              <a:ext uri="{FF2B5EF4-FFF2-40B4-BE49-F238E27FC236}">
                <a16:creationId xmlns:a16="http://schemas.microsoft.com/office/drawing/2014/main" id="{8CC230F7-7E46-48F4-8ACC-D884B92E3D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81192" y="520836"/>
            <a:ext cx="2988365" cy="873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54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步驟二：</a:t>
            </a:r>
            <a:endParaRPr lang="en-US" altLang="zh-TW" sz="5400" dirty="0"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9" name="內容版面配置區 5">
            <a:extLst>
              <a:ext uri="{FF2B5EF4-FFF2-40B4-BE49-F238E27FC236}">
                <a16:creationId xmlns:a16="http://schemas.microsoft.com/office/drawing/2014/main" id="{4C827731-C030-4566-AC27-3BF7F4C167F1}"/>
              </a:ext>
            </a:extLst>
          </p:cNvPr>
          <p:cNvSpPr txBox="1">
            <a:spLocks/>
          </p:cNvSpPr>
          <p:nvPr/>
        </p:nvSpPr>
        <p:spPr>
          <a:xfrm>
            <a:off x="4384700" y="490058"/>
            <a:ext cx="6018257" cy="87344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zh-TW" altLang="en-US" sz="5400" dirty="0">
                <a:latin typeface="華康墨字體(P)" panose="040B0900000000000000" pitchFamily="82" charset="-120"/>
                <a:ea typeface="文鼎粗隸" panose="02010609010101010101" pitchFamily="49" charset="-120"/>
              </a:rPr>
              <a:t>讓角色定位、移動</a:t>
            </a:r>
            <a:endParaRPr lang="en-US" altLang="zh-TW" sz="5400" dirty="0"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4EB5623-6E5B-4679-A267-D8393081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79"/>
          <a:stretch/>
        </p:blipFill>
        <p:spPr>
          <a:xfrm>
            <a:off x="4929700" y="1363502"/>
            <a:ext cx="6573078" cy="4858837"/>
          </a:xfrm>
          <a:prstGeom prst="rect">
            <a:avLst/>
          </a:prstGeom>
        </p:spPr>
      </p:pic>
      <p:sp>
        <p:nvSpPr>
          <p:cNvPr id="21" name="內容版面配置區 5">
            <a:extLst>
              <a:ext uri="{FF2B5EF4-FFF2-40B4-BE49-F238E27FC236}">
                <a16:creationId xmlns:a16="http://schemas.microsoft.com/office/drawing/2014/main" id="{D1FC9BB7-DB94-4872-89D8-31F635159A74}"/>
              </a:ext>
            </a:extLst>
          </p:cNvPr>
          <p:cNvSpPr txBox="1">
            <a:spLocks/>
          </p:cNvSpPr>
          <p:nvPr/>
        </p:nvSpPr>
        <p:spPr>
          <a:xfrm>
            <a:off x="1149833" y="2000776"/>
            <a:ext cx="2988364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1.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點選</a:t>
            </a: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Melody</a:t>
            </a:r>
          </a:p>
        </p:txBody>
      </p:sp>
      <p:sp>
        <p:nvSpPr>
          <p:cNvPr id="22" name="內容版面配置區 5">
            <a:extLst>
              <a:ext uri="{FF2B5EF4-FFF2-40B4-BE49-F238E27FC236}">
                <a16:creationId xmlns:a16="http://schemas.microsoft.com/office/drawing/2014/main" id="{DE8471D6-8A7F-47AF-9472-2E0CBAC5A47A}"/>
              </a:ext>
            </a:extLst>
          </p:cNvPr>
          <p:cNvSpPr txBox="1">
            <a:spLocks/>
          </p:cNvSpPr>
          <p:nvPr/>
        </p:nvSpPr>
        <p:spPr>
          <a:xfrm>
            <a:off x="1149833" y="3233555"/>
            <a:ext cx="3651081" cy="12311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2.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將</a:t>
            </a: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Melody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移到 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適當位置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23" name="星形: 八角 22">
            <a:extLst>
              <a:ext uri="{FF2B5EF4-FFF2-40B4-BE49-F238E27FC236}">
                <a16:creationId xmlns:a16="http://schemas.microsoft.com/office/drawing/2014/main" id="{75B5C634-E25B-46EF-A58F-76661DF2B012}"/>
              </a:ext>
            </a:extLst>
          </p:cNvPr>
          <p:cNvSpPr/>
          <p:nvPr/>
        </p:nvSpPr>
        <p:spPr>
          <a:xfrm>
            <a:off x="8344211" y="5800831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星形: 八角 23">
            <a:extLst>
              <a:ext uri="{FF2B5EF4-FFF2-40B4-BE49-F238E27FC236}">
                <a16:creationId xmlns:a16="http://schemas.microsoft.com/office/drawing/2014/main" id="{78F8EC67-6112-48AE-BA7E-757D10B67D98}"/>
              </a:ext>
            </a:extLst>
          </p:cNvPr>
          <p:cNvSpPr/>
          <p:nvPr/>
        </p:nvSpPr>
        <p:spPr>
          <a:xfrm>
            <a:off x="9357261" y="1817398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B6EFC02-29F9-427E-BA28-1DFD9AA4B97E}"/>
              </a:ext>
            </a:extLst>
          </p:cNvPr>
          <p:cNvCxnSpPr>
            <a:cxnSpLocks/>
          </p:cNvCxnSpPr>
          <p:nvPr/>
        </p:nvCxnSpPr>
        <p:spPr>
          <a:xfrm flipH="1">
            <a:off x="9554817" y="2318186"/>
            <a:ext cx="119270" cy="5045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A373BBB-033B-43BE-968A-5FE5C5B84F9A}"/>
              </a:ext>
            </a:extLst>
          </p:cNvPr>
          <p:cNvCxnSpPr>
            <a:cxnSpLocks/>
          </p:cNvCxnSpPr>
          <p:nvPr/>
        </p:nvCxnSpPr>
        <p:spPr>
          <a:xfrm flipV="1">
            <a:off x="8881885" y="5800831"/>
            <a:ext cx="328376" cy="1763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502CCB53-51A3-49B1-BB55-89DB6A03FA9F}"/>
              </a:ext>
            </a:extLst>
          </p:cNvPr>
          <p:cNvSpPr/>
          <p:nvPr/>
        </p:nvSpPr>
        <p:spPr>
          <a:xfrm>
            <a:off x="1149832" y="1817398"/>
            <a:ext cx="3117151" cy="100531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78E73E3-B67C-4F59-B6C4-7D1466D5D1BE}"/>
              </a:ext>
            </a:extLst>
          </p:cNvPr>
          <p:cNvSpPr/>
          <p:nvPr/>
        </p:nvSpPr>
        <p:spPr>
          <a:xfrm>
            <a:off x="1149833" y="3029973"/>
            <a:ext cx="3117150" cy="154202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04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F8225C2-356B-4866-883A-733400C32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2" r="1739" b="5292"/>
          <a:stretch/>
        </p:blipFill>
        <p:spPr>
          <a:xfrm>
            <a:off x="4293704" y="649356"/>
            <a:ext cx="7699511" cy="4757529"/>
          </a:xfrm>
          <a:prstGeom prst="rect">
            <a:avLst/>
          </a:prstGeom>
        </p:spPr>
      </p:pic>
      <p:sp>
        <p:nvSpPr>
          <p:cNvPr id="13" name="內容版面配置區 5">
            <a:extLst>
              <a:ext uri="{FF2B5EF4-FFF2-40B4-BE49-F238E27FC236}">
                <a16:creationId xmlns:a16="http://schemas.microsoft.com/office/drawing/2014/main" id="{B1248F5A-B3F0-49AE-AD62-411EF8D69343}"/>
              </a:ext>
            </a:extLst>
          </p:cNvPr>
          <p:cNvSpPr txBox="1">
            <a:spLocks/>
          </p:cNvSpPr>
          <p:nvPr/>
        </p:nvSpPr>
        <p:spPr>
          <a:xfrm>
            <a:off x="712511" y="1020115"/>
            <a:ext cx="3170375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3.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點選事件積木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4" name="內容版面配置區 5">
            <a:extLst>
              <a:ext uri="{FF2B5EF4-FFF2-40B4-BE49-F238E27FC236}">
                <a16:creationId xmlns:a16="http://schemas.microsoft.com/office/drawing/2014/main" id="{57F544BD-0EBD-4249-861D-88A1558A2C6F}"/>
              </a:ext>
            </a:extLst>
          </p:cNvPr>
          <p:cNvSpPr txBox="1">
            <a:spLocks/>
          </p:cNvSpPr>
          <p:nvPr/>
        </p:nvSpPr>
        <p:spPr>
          <a:xfrm>
            <a:off x="712510" y="2550301"/>
            <a:ext cx="3316151" cy="12311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4.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將綠旗積木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拉進腳本區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5" name="星形: 八角 14">
            <a:extLst>
              <a:ext uri="{FF2B5EF4-FFF2-40B4-BE49-F238E27FC236}">
                <a16:creationId xmlns:a16="http://schemas.microsoft.com/office/drawing/2014/main" id="{CA8187B9-37EB-449C-A8ED-F73ADB42508B}"/>
              </a:ext>
            </a:extLst>
          </p:cNvPr>
          <p:cNvSpPr/>
          <p:nvPr/>
        </p:nvSpPr>
        <p:spPr>
          <a:xfrm>
            <a:off x="3711834" y="1891439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星形: 八角 15">
            <a:extLst>
              <a:ext uri="{FF2B5EF4-FFF2-40B4-BE49-F238E27FC236}">
                <a16:creationId xmlns:a16="http://schemas.microsoft.com/office/drawing/2014/main" id="{56474C3F-4268-4C32-A0E3-86FC6227E9A1}"/>
              </a:ext>
            </a:extLst>
          </p:cNvPr>
          <p:cNvSpPr/>
          <p:nvPr/>
        </p:nvSpPr>
        <p:spPr>
          <a:xfrm>
            <a:off x="6902045" y="2174994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4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1DC2431-08B0-48F3-8156-146F52E0F8F8}"/>
              </a:ext>
            </a:extLst>
          </p:cNvPr>
          <p:cNvCxnSpPr>
            <a:cxnSpLocks/>
          </p:cNvCxnSpPr>
          <p:nvPr/>
        </p:nvCxnSpPr>
        <p:spPr>
          <a:xfrm flipH="1" flipV="1">
            <a:off x="5210862" y="1451115"/>
            <a:ext cx="1691183" cy="1007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C361B9A-7EBC-4A50-ABD2-5B6A8B554C4D}"/>
              </a:ext>
            </a:extLst>
          </p:cNvPr>
          <p:cNvCxnSpPr>
            <a:cxnSpLocks/>
            <a:stCxn id="16" idx="6"/>
          </p:cNvCxnSpPr>
          <p:nvPr/>
        </p:nvCxnSpPr>
        <p:spPr>
          <a:xfrm flipH="1" flipV="1">
            <a:off x="6815532" y="1604890"/>
            <a:ext cx="403340" cy="5701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4015E5BA-E61A-4B09-B184-AB1DC044EDC3}"/>
              </a:ext>
            </a:extLst>
          </p:cNvPr>
          <p:cNvSpPr/>
          <p:nvPr/>
        </p:nvSpPr>
        <p:spPr>
          <a:xfrm>
            <a:off x="712510" y="834887"/>
            <a:ext cx="3117150" cy="84834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A55C93C-C30D-4467-AB31-F3B35FD7D0DA}"/>
              </a:ext>
            </a:extLst>
          </p:cNvPr>
          <p:cNvSpPr/>
          <p:nvPr/>
        </p:nvSpPr>
        <p:spPr>
          <a:xfrm>
            <a:off x="739123" y="2517169"/>
            <a:ext cx="3117150" cy="154202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09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A20800E-8D49-4D35-B01D-CC1BB5EEB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2" r="1413" b="5872"/>
          <a:stretch/>
        </p:blipFill>
        <p:spPr>
          <a:xfrm>
            <a:off x="4028661" y="1020115"/>
            <a:ext cx="7815514" cy="5115642"/>
          </a:xfrm>
          <a:prstGeom prst="rect">
            <a:avLst/>
          </a:prstGeom>
        </p:spPr>
      </p:pic>
      <p:sp>
        <p:nvSpPr>
          <p:cNvPr id="13" name="內容版面配置區 5">
            <a:extLst>
              <a:ext uri="{FF2B5EF4-FFF2-40B4-BE49-F238E27FC236}">
                <a16:creationId xmlns:a16="http://schemas.microsoft.com/office/drawing/2014/main" id="{B1248F5A-B3F0-49AE-AD62-411EF8D69343}"/>
              </a:ext>
            </a:extLst>
          </p:cNvPr>
          <p:cNvSpPr txBox="1">
            <a:spLocks/>
          </p:cNvSpPr>
          <p:nvPr/>
        </p:nvSpPr>
        <p:spPr>
          <a:xfrm>
            <a:off x="712511" y="1020115"/>
            <a:ext cx="3170375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5.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點選動作積木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4" name="內容版面配置區 5">
            <a:extLst>
              <a:ext uri="{FF2B5EF4-FFF2-40B4-BE49-F238E27FC236}">
                <a16:creationId xmlns:a16="http://schemas.microsoft.com/office/drawing/2014/main" id="{57F544BD-0EBD-4249-861D-88A1558A2C6F}"/>
              </a:ext>
            </a:extLst>
          </p:cNvPr>
          <p:cNvSpPr txBox="1">
            <a:spLocks/>
          </p:cNvSpPr>
          <p:nvPr/>
        </p:nvSpPr>
        <p:spPr>
          <a:xfrm>
            <a:off x="751039" y="2564027"/>
            <a:ext cx="3316151" cy="252376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6.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將定位積木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拉進腳本區，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接在事件積木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底下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5" name="星形: 八角 14">
            <a:extLst>
              <a:ext uri="{FF2B5EF4-FFF2-40B4-BE49-F238E27FC236}">
                <a16:creationId xmlns:a16="http://schemas.microsoft.com/office/drawing/2014/main" id="{CA8187B9-37EB-449C-A8ED-F73ADB42508B}"/>
              </a:ext>
            </a:extLst>
          </p:cNvPr>
          <p:cNvSpPr/>
          <p:nvPr/>
        </p:nvSpPr>
        <p:spPr>
          <a:xfrm>
            <a:off x="3894584" y="453004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星形: 八角 15">
            <a:extLst>
              <a:ext uri="{FF2B5EF4-FFF2-40B4-BE49-F238E27FC236}">
                <a16:creationId xmlns:a16="http://schemas.microsoft.com/office/drawing/2014/main" id="{56474C3F-4268-4C32-A0E3-86FC6227E9A1}"/>
              </a:ext>
            </a:extLst>
          </p:cNvPr>
          <p:cNvSpPr/>
          <p:nvPr/>
        </p:nvSpPr>
        <p:spPr>
          <a:xfrm>
            <a:off x="7358297" y="3950807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6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1DC2431-08B0-48F3-8156-146F52E0F8F8}"/>
              </a:ext>
            </a:extLst>
          </p:cNvPr>
          <p:cNvCxnSpPr>
            <a:cxnSpLocks/>
          </p:cNvCxnSpPr>
          <p:nvPr/>
        </p:nvCxnSpPr>
        <p:spPr>
          <a:xfrm flipH="1" flipV="1">
            <a:off x="5277426" y="3425209"/>
            <a:ext cx="2236197" cy="767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C361B9A-7EBC-4A50-ABD2-5B6A8B554C4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211411" y="1020115"/>
            <a:ext cx="0" cy="567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F257DBA-A7A5-4E3D-A614-4F07856F682A}"/>
              </a:ext>
            </a:extLst>
          </p:cNvPr>
          <p:cNvCxnSpPr>
            <a:cxnSpLocks/>
            <a:stCxn id="16" idx="6"/>
          </p:cNvCxnSpPr>
          <p:nvPr/>
        </p:nvCxnSpPr>
        <p:spPr>
          <a:xfrm flipH="1" flipV="1">
            <a:off x="6665843" y="2345635"/>
            <a:ext cx="1009281" cy="16051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2F6E47FF-66FE-4FFA-A004-A2CCF07A54D8}"/>
              </a:ext>
            </a:extLst>
          </p:cNvPr>
          <p:cNvSpPr/>
          <p:nvPr/>
        </p:nvSpPr>
        <p:spPr>
          <a:xfrm>
            <a:off x="893251" y="6263407"/>
            <a:ext cx="469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想一想，為什麼要先定位呢</a:t>
            </a:r>
            <a:r>
              <a:rPr lang="en-US" altLang="zh-TW" sz="28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?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6EDED67-2E77-4F03-8316-05735F832497}"/>
              </a:ext>
            </a:extLst>
          </p:cNvPr>
          <p:cNvSpPr/>
          <p:nvPr/>
        </p:nvSpPr>
        <p:spPr>
          <a:xfrm>
            <a:off x="765736" y="843253"/>
            <a:ext cx="3117150" cy="9208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C903C3C-4AAB-4D31-A800-8A68C3C31061}"/>
              </a:ext>
            </a:extLst>
          </p:cNvPr>
          <p:cNvSpPr/>
          <p:nvPr/>
        </p:nvSpPr>
        <p:spPr>
          <a:xfrm>
            <a:off x="777434" y="2564027"/>
            <a:ext cx="3117150" cy="25237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33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B6C81606-55FE-4DDB-8C32-FD0A6B1B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834" y="331856"/>
            <a:ext cx="8696958" cy="975946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角色基本移動方式介紹</a:t>
            </a:r>
            <a:br>
              <a:rPr lang="zh-TW" altLang="en-US" sz="6600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</a:br>
            <a:endParaRPr lang="zh-TW" altLang="en-US" sz="6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2D8BD72-E67A-4D7D-AEF1-272D164D6881}"/>
              </a:ext>
            </a:extLst>
          </p:cNvPr>
          <p:cNvSpPr txBox="1"/>
          <p:nvPr/>
        </p:nvSpPr>
        <p:spPr>
          <a:xfrm>
            <a:off x="2107097" y="1553543"/>
            <a:ext cx="16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C000"/>
                </a:solidFill>
                <a:ea typeface="文鼎新藝體" panose="02010609010101010101" pitchFamily="49" charset="-120"/>
              </a:rPr>
              <a:t>水平移動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8D28BA3-DAF5-4E0E-8351-A65E66BEB617}"/>
              </a:ext>
            </a:extLst>
          </p:cNvPr>
          <p:cNvSpPr txBox="1"/>
          <p:nvPr/>
        </p:nvSpPr>
        <p:spPr>
          <a:xfrm>
            <a:off x="8472848" y="1514491"/>
            <a:ext cx="16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ea typeface="文鼎新藝體" panose="02010609010101010101" pitchFamily="49" charset="-120"/>
              </a:rPr>
              <a:t>垂直移動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FDBABE-CF86-4932-B345-7648C7F8F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9" t="8676" r="36413" b="14572"/>
          <a:stretch/>
        </p:blipFill>
        <p:spPr>
          <a:xfrm>
            <a:off x="1139684" y="2450564"/>
            <a:ext cx="3631097" cy="3744275"/>
          </a:xfrm>
          <a:prstGeom prst="rect">
            <a:avLst/>
          </a:prstGeom>
        </p:spPr>
      </p:pic>
      <p:sp>
        <p:nvSpPr>
          <p:cNvPr id="12" name="內容版面配置區 5">
            <a:extLst>
              <a:ext uri="{FF2B5EF4-FFF2-40B4-BE49-F238E27FC236}">
                <a16:creationId xmlns:a16="http://schemas.microsoft.com/office/drawing/2014/main" id="{671DE6F6-758C-4845-8238-87033F40ED0F}"/>
              </a:ext>
            </a:extLst>
          </p:cNvPr>
          <p:cNvSpPr txBox="1">
            <a:spLocks/>
          </p:cNvSpPr>
          <p:nvPr/>
        </p:nvSpPr>
        <p:spPr>
          <a:xfrm>
            <a:off x="3097257" y="3198167"/>
            <a:ext cx="148799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往右移動</a:t>
            </a:r>
            <a:endParaRPr lang="en-US" altLang="zh-TW" sz="24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5" name="內容版面配置區 5">
            <a:extLst>
              <a:ext uri="{FF2B5EF4-FFF2-40B4-BE49-F238E27FC236}">
                <a16:creationId xmlns:a16="http://schemas.microsoft.com/office/drawing/2014/main" id="{F41BD8CF-FB9E-4E58-809C-E41D1755EBDF}"/>
              </a:ext>
            </a:extLst>
          </p:cNvPr>
          <p:cNvSpPr txBox="1">
            <a:spLocks/>
          </p:cNvSpPr>
          <p:nvPr/>
        </p:nvSpPr>
        <p:spPr>
          <a:xfrm>
            <a:off x="3097257" y="4878793"/>
            <a:ext cx="148799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往左移動</a:t>
            </a:r>
            <a:endParaRPr lang="en-US" altLang="zh-TW" sz="24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4769C02-2FFB-4178-B41E-7E768FE0A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9651" r="36956" b="7225"/>
          <a:stretch/>
        </p:blipFill>
        <p:spPr>
          <a:xfrm>
            <a:off x="7566990" y="2450563"/>
            <a:ext cx="3631098" cy="3744276"/>
          </a:xfrm>
          <a:prstGeom prst="rect">
            <a:avLst/>
          </a:prstGeom>
        </p:spPr>
      </p:pic>
      <p:sp>
        <p:nvSpPr>
          <p:cNvPr id="16" name="內容版面配置區 5">
            <a:extLst>
              <a:ext uri="{FF2B5EF4-FFF2-40B4-BE49-F238E27FC236}">
                <a16:creationId xmlns:a16="http://schemas.microsoft.com/office/drawing/2014/main" id="{BD2186F2-C249-4065-8D0F-98EF040A3FE9}"/>
              </a:ext>
            </a:extLst>
          </p:cNvPr>
          <p:cNvSpPr txBox="1">
            <a:spLocks/>
          </p:cNvSpPr>
          <p:nvPr/>
        </p:nvSpPr>
        <p:spPr>
          <a:xfrm>
            <a:off x="9710094" y="3198166"/>
            <a:ext cx="148799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往上移動</a:t>
            </a:r>
            <a:endParaRPr lang="en-US" altLang="zh-TW" sz="24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7" name="內容版面配置區 5">
            <a:extLst>
              <a:ext uri="{FF2B5EF4-FFF2-40B4-BE49-F238E27FC236}">
                <a16:creationId xmlns:a16="http://schemas.microsoft.com/office/drawing/2014/main" id="{4C543AAD-4519-4091-8413-74AF3F7C4FB4}"/>
              </a:ext>
            </a:extLst>
          </p:cNvPr>
          <p:cNvSpPr txBox="1">
            <a:spLocks/>
          </p:cNvSpPr>
          <p:nvPr/>
        </p:nvSpPr>
        <p:spPr>
          <a:xfrm>
            <a:off x="9710094" y="4878792"/>
            <a:ext cx="148799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往下移動</a:t>
            </a:r>
            <a:endParaRPr lang="en-US" altLang="zh-TW" sz="24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547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4AACC31-528F-4ECC-855D-F0A6A92C4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54" r="40971" b="10697"/>
          <a:stretch/>
        </p:blipFill>
        <p:spPr>
          <a:xfrm>
            <a:off x="4845064" y="818383"/>
            <a:ext cx="6216129" cy="4840050"/>
          </a:xfrm>
          <a:prstGeom prst="rect">
            <a:avLst/>
          </a:prstGeom>
        </p:spPr>
      </p:pic>
      <p:sp>
        <p:nvSpPr>
          <p:cNvPr id="13" name="內容版面配置區 5">
            <a:extLst>
              <a:ext uri="{FF2B5EF4-FFF2-40B4-BE49-F238E27FC236}">
                <a16:creationId xmlns:a16="http://schemas.microsoft.com/office/drawing/2014/main" id="{B1248F5A-B3F0-49AE-AD62-411EF8D69343}"/>
              </a:ext>
            </a:extLst>
          </p:cNvPr>
          <p:cNvSpPr txBox="1">
            <a:spLocks/>
          </p:cNvSpPr>
          <p:nvPr/>
        </p:nvSpPr>
        <p:spPr>
          <a:xfrm>
            <a:off x="893251" y="1020115"/>
            <a:ext cx="3170375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7.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點選控制積木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4" name="內容版面配置區 5">
            <a:extLst>
              <a:ext uri="{FF2B5EF4-FFF2-40B4-BE49-F238E27FC236}">
                <a16:creationId xmlns:a16="http://schemas.microsoft.com/office/drawing/2014/main" id="{57F544BD-0EBD-4249-861D-88A1558A2C6F}"/>
              </a:ext>
            </a:extLst>
          </p:cNvPr>
          <p:cNvSpPr txBox="1">
            <a:spLocks/>
          </p:cNvSpPr>
          <p:nvPr/>
        </p:nvSpPr>
        <p:spPr>
          <a:xfrm>
            <a:off x="873708" y="1804178"/>
            <a:ext cx="3316151" cy="18774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8.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將等待</a:t>
            </a: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秒積 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木拉進腳本區，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接在底下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5" name="星形: 八角 14">
            <a:extLst>
              <a:ext uri="{FF2B5EF4-FFF2-40B4-BE49-F238E27FC236}">
                <a16:creationId xmlns:a16="http://schemas.microsoft.com/office/drawing/2014/main" id="{CA8187B9-37EB-449C-A8ED-F73ADB42508B}"/>
              </a:ext>
            </a:extLst>
          </p:cNvPr>
          <p:cNvSpPr/>
          <p:nvPr/>
        </p:nvSpPr>
        <p:spPr>
          <a:xfrm>
            <a:off x="4211411" y="2175786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7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星形: 八角 15">
            <a:extLst>
              <a:ext uri="{FF2B5EF4-FFF2-40B4-BE49-F238E27FC236}">
                <a16:creationId xmlns:a16="http://schemas.microsoft.com/office/drawing/2014/main" id="{56474C3F-4268-4C32-A0E3-86FC6227E9A1}"/>
              </a:ext>
            </a:extLst>
          </p:cNvPr>
          <p:cNvSpPr/>
          <p:nvPr/>
        </p:nvSpPr>
        <p:spPr>
          <a:xfrm>
            <a:off x="7122907" y="3312857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8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1DC2431-08B0-48F3-8156-146F52E0F8F8}"/>
              </a:ext>
            </a:extLst>
          </p:cNvPr>
          <p:cNvCxnSpPr>
            <a:cxnSpLocks/>
          </p:cNvCxnSpPr>
          <p:nvPr/>
        </p:nvCxnSpPr>
        <p:spPr>
          <a:xfrm flipH="1" flipV="1">
            <a:off x="5969881" y="1791966"/>
            <a:ext cx="1377057" cy="1637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C361B9A-7EBC-4A50-ABD2-5B6A8B554C4D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4752268" y="2659846"/>
            <a:ext cx="217297" cy="215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F257DBA-A7A5-4E3D-A614-4F07856F682A}"/>
              </a:ext>
            </a:extLst>
          </p:cNvPr>
          <p:cNvCxnSpPr>
            <a:cxnSpLocks/>
          </p:cNvCxnSpPr>
          <p:nvPr/>
        </p:nvCxnSpPr>
        <p:spPr>
          <a:xfrm flipV="1">
            <a:off x="7452997" y="2459341"/>
            <a:ext cx="303563" cy="9621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2F6E47FF-66FE-4FFA-A004-A2CCF07A54D8}"/>
              </a:ext>
            </a:extLst>
          </p:cNvPr>
          <p:cNvSpPr/>
          <p:nvPr/>
        </p:nvSpPr>
        <p:spPr>
          <a:xfrm>
            <a:off x="893251" y="6263407"/>
            <a:ext cx="541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想一想，為什麼要有等待時間呢</a:t>
            </a:r>
            <a:r>
              <a:rPr lang="en-US" altLang="zh-TW" sz="28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?</a:t>
            </a:r>
          </a:p>
        </p:txBody>
      </p:sp>
      <p:sp>
        <p:nvSpPr>
          <p:cNvPr id="19" name="內容版面配置區 5">
            <a:extLst>
              <a:ext uri="{FF2B5EF4-FFF2-40B4-BE49-F238E27FC236}">
                <a16:creationId xmlns:a16="http://schemas.microsoft.com/office/drawing/2014/main" id="{00A46612-A76B-4EF8-B1C0-C7787E3F3F13}"/>
              </a:ext>
            </a:extLst>
          </p:cNvPr>
          <p:cNvSpPr txBox="1">
            <a:spLocks/>
          </p:cNvSpPr>
          <p:nvPr/>
        </p:nvSpPr>
        <p:spPr>
          <a:xfrm>
            <a:off x="789199" y="3879968"/>
            <a:ext cx="3316151" cy="18774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9.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將水平移動積 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木拉進腳本區，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接在底下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20" name="星形: 八角 19">
            <a:extLst>
              <a:ext uri="{FF2B5EF4-FFF2-40B4-BE49-F238E27FC236}">
                <a16:creationId xmlns:a16="http://schemas.microsoft.com/office/drawing/2014/main" id="{BC0396F2-FB26-40EB-902C-7CF2C1F1FBEB}"/>
              </a:ext>
            </a:extLst>
          </p:cNvPr>
          <p:cNvSpPr/>
          <p:nvPr/>
        </p:nvSpPr>
        <p:spPr>
          <a:xfrm>
            <a:off x="8851521" y="3301163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9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30A9F76-5705-4F19-A0FA-23C677CD3153}"/>
              </a:ext>
            </a:extLst>
          </p:cNvPr>
          <p:cNvCxnSpPr>
            <a:cxnSpLocks/>
          </p:cNvCxnSpPr>
          <p:nvPr/>
        </p:nvCxnSpPr>
        <p:spPr>
          <a:xfrm flipH="1" flipV="1">
            <a:off x="8382913" y="2875722"/>
            <a:ext cx="570619" cy="6968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35240C4-0B9C-4290-9D2C-48F765C7D923}"/>
              </a:ext>
            </a:extLst>
          </p:cNvPr>
          <p:cNvSpPr/>
          <p:nvPr/>
        </p:nvSpPr>
        <p:spPr>
          <a:xfrm>
            <a:off x="858849" y="1020115"/>
            <a:ext cx="3246501" cy="5847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B54B28-9B35-4AB1-AF92-9E8B424240E0}"/>
              </a:ext>
            </a:extLst>
          </p:cNvPr>
          <p:cNvSpPr/>
          <p:nvPr/>
        </p:nvSpPr>
        <p:spPr>
          <a:xfrm>
            <a:off x="870516" y="1826712"/>
            <a:ext cx="3234835" cy="18549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27CC5FF-0D15-4208-8AB9-2B193F1CE409}"/>
              </a:ext>
            </a:extLst>
          </p:cNvPr>
          <p:cNvSpPr/>
          <p:nvPr/>
        </p:nvSpPr>
        <p:spPr>
          <a:xfrm>
            <a:off x="870516" y="3868274"/>
            <a:ext cx="3234834" cy="18891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41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E903784-C143-42AC-8C4D-2ECF9F51C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1" r="36087" b="8649"/>
          <a:stretch/>
        </p:blipFill>
        <p:spPr>
          <a:xfrm>
            <a:off x="4831474" y="674887"/>
            <a:ext cx="6697002" cy="5119368"/>
          </a:xfrm>
          <a:prstGeom prst="rect">
            <a:avLst/>
          </a:prstGeom>
        </p:spPr>
      </p:pic>
      <p:sp>
        <p:nvSpPr>
          <p:cNvPr id="13" name="內容版面配置區 5">
            <a:extLst>
              <a:ext uri="{FF2B5EF4-FFF2-40B4-BE49-F238E27FC236}">
                <a16:creationId xmlns:a16="http://schemas.microsoft.com/office/drawing/2014/main" id="{B1248F5A-B3F0-49AE-AD62-411EF8D69343}"/>
              </a:ext>
            </a:extLst>
          </p:cNvPr>
          <p:cNvSpPr txBox="1">
            <a:spLocks/>
          </p:cNvSpPr>
          <p:nvPr/>
        </p:nvSpPr>
        <p:spPr>
          <a:xfrm>
            <a:off x="811651" y="1020115"/>
            <a:ext cx="3340895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10.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點選控制積木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4" name="內容版面配置區 5">
            <a:extLst>
              <a:ext uri="{FF2B5EF4-FFF2-40B4-BE49-F238E27FC236}">
                <a16:creationId xmlns:a16="http://schemas.microsoft.com/office/drawing/2014/main" id="{57F544BD-0EBD-4249-861D-88A1558A2C6F}"/>
              </a:ext>
            </a:extLst>
          </p:cNvPr>
          <p:cNvSpPr txBox="1">
            <a:spLocks/>
          </p:cNvSpPr>
          <p:nvPr/>
        </p:nvSpPr>
        <p:spPr>
          <a:xfrm>
            <a:off x="873708" y="1804178"/>
            <a:ext cx="3486257" cy="12311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11.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將循環積木拉 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  進腳本區接上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sp>
        <p:nvSpPr>
          <p:cNvPr id="15" name="星形: 八角 14">
            <a:extLst>
              <a:ext uri="{FF2B5EF4-FFF2-40B4-BE49-F238E27FC236}">
                <a16:creationId xmlns:a16="http://schemas.microsoft.com/office/drawing/2014/main" id="{CA8187B9-37EB-449C-A8ED-F73ADB42508B}"/>
              </a:ext>
            </a:extLst>
          </p:cNvPr>
          <p:cNvSpPr/>
          <p:nvPr/>
        </p:nvSpPr>
        <p:spPr>
          <a:xfrm>
            <a:off x="4211411" y="2014330"/>
            <a:ext cx="811163" cy="728567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星形: 八角 15">
            <a:extLst>
              <a:ext uri="{FF2B5EF4-FFF2-40B4-BE49-F238E27FC236}">
                <a16:creationId xmlns:a16="http://schemas.microsoft.com/office/drawing/2014/main" id="{56474C3F-4268-4C32-A0E3-86FC6227E9A1}"/>
              </a:ext>
            </a:extLst>
          </p:cNvPr>
          <p:cNvSpPr/>
          <p:nvPr/>
        </p:nvSpPr>
        <p:spPr>
          <a:xfrm>
            <a:off x="6769976" y="2119248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11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1DC2431-08B0-48F3-8156-146F52E0F8F8}"/>
              </a:ext>
            </a:extLst>
          </p:cNvPr>
          <p:cNvCxnSpPr>
            <a:cxnSpLocks/>
            <a:stCxn id="26" idx="3"/>
          </p:cNvCxnSpPr>
          <p:nvPr/>
        </p:nvCxnSpPr>
        <p:spPr>
          <a:xfrm flipH="1" flipV="1">
            <a:off x="8344123" y="2781041"/>
            <a:ext cx="1507448" cy="5649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C361B9A-7EBC-4A50-ABD2-5B6A8B554C4D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4903782" y="2636201"/>
            <a:ext cx="65783" cy="2395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F257DBA-A7A5-4E3D-A614-4F07856F682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7086803" y="2686359"/>
            <a:ext cx="434126" cy="1893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2F6E47FF-66FE-4FFA-A004-A2CCF07A54D8}"/>
              </a:ext>
            </a:extLst>
          </p:cNvPr>
          <p:cNvSpPr/>
          <p:nvPr/>
        </p:nvSpPr>
        <p:spPr>
          <a:xfrm>
            <a:off x="893251" y="6263407"/>
            <a:ext cx="5057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想一想，為什麼要修改時間呢</a:t>
            </a:r>
            <a:r>
              <a:rPr lang="en-US" altLang="zh-TW" sz="2800" dirty="0">
                <a:solidFill>
                  <a:srgbClr val="00B05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?</a:t>
            </a:r>
          </a:p>
        </p:txBody>
      </p:sp>
      <p:sp>
        <p:nvSpPr>
          <p:cNvPr id="19" name="內容版面配置區 5">
            <a:extLst>
              <a:ext uri="{FF2B5EF4-FFF2-40B4-BE49-F238E27FC236}">
                <a16:creationId xmlns:a16="http://schemas.microsoft.com/office/drawing/2014/main" id="{00A46612-A76B-4EF8-B1C0-C7787E3F3F13}"/>
              </a:ext>
            </a:extLst>
          </p:cNvPr>
          <p:cNvSpPr txBox="1">
            <a:spLocks/>
          </p:cNvSpPr>
          <p:nvPr/>
        </p:nvSpPr>
        <p:spPr>
          <a:xfrm>
            <a:off x="789199" y="3879968"/>
            <a:ext cx="3363347" cy="12311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12.</a:t>
            </a: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修改循環次數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華康墨字體(P)" panose="040B0900000000000000" pitchFamily="82" charset="-120"/>
                <a:ea typeface="文鼎粗隸" panose="02010609010101010101" pitchFamily="49" charset="-120"/>
              </a:rPr>
              <a:t>     修改等待時間</a:t>
            </a:r>
            <a:endParaRPr lang="en-US" altLang="zh-TW" sz="3200" dirty="0">
              <a:solidFill>
                <a:srgbClr val="FF0000"/>
              </a:solidFill>
              <a:latin typeface="華康墨字體(P)" panose="040B0900000000000000" pitchFamily="82" charset="-120"/>
              <a:ea typeface="文鼎粗隸" panose="02010609010101010101" pitchFamily="49" charset="-120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30A9F76-5705-4F19-A0FA-23C677CD3153}"/>
              </a:ext>
            </a:extLst>
          </p:cNvPr>
          <p:cNvCxnSpPr>
            <a:cxnSpLocks/>
            <a:stCxn id="26" idx="4"/>
          </p:cNvCxnSpPr>
          <p:nvPr/>
        </p:nvCxnSpPr>
        <p:spPr>
          <a:xfrm flipH="1" flipV="1">
            <a:off x="8247053" y="2498485"/>
            <a:ext cx="1511722" cy="6469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35240C4-0B9C-4290-9D2C-48F765C7D923}"/>
              </a:ext>
            </a:extLst>
          </p:cNvPr>
          <p:cNvSpPr/>
          <p:nvPr/>
        </p:nvSpPr>
        <p:spPr>
          <a:xfrm>
            <a:off x="858849" y="1020115"/>
            <a:ext cx="3246501" cy="5847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B54B28-9B35-4AB1-AF92-9E8B424240E0}"/>
              </a:ext>
            </a:extLst>
          </p:cNvPr>
          <p:cNvSpPr/>
          <p:nvPr/>
        </p:nvSpPr>
        <p:spPr>
          <a:xfrm>
            <a:off x="870516" y="1826712"/>
            <a:ext cx="3234835" cy="140785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27CC5FF-0D15-4208-8AB9-2B193F1CE409}"/>
              </a:ext>
            </a:extLst>
          </p:cNvPr>
          <p:cNvSpPr/>
          <p:nvPr/>
        </p:nvSpPr>
        <p:spPr>
          <a:xfrm>
            <a:off x="870516" y="3868274"/>
            <a:ext cx="3234834" cy="151210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星形: 八角 25">
            <a:extLst>
              <a:ext uri="{FF2B5EF4-FFF2-40B4-BE49-F238E27FC236}">
                <a16:creationId xmlns:a16="http://schemas.microsoft.com/office/drawing/2014/main" id="{CB28ED43-4007-4BA0-B299-D5BD4ADB3FD7}"/>
              </a:ext>
            </a:extLst>
          </p:cNvPr>
          <p:cNvSpPr/>
          <p:nvPr/>
        </p:nvSpPr>
        <p:spPr>
          <a:xfrm>
            <a:off x="9758775" y="2861889"/>
            <a:ext cx="633653" cy="567111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12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736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415</TotalTime>
  <Words>316</Words>
  <Application>Microsoft Office PowerPoint</Application>
  <PresentationFormat>寬螢幕</PresentationFormat>
  <Paragraphs>75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文鼎粗廣告體</vt:lpstr>
      <vt:lpstr>文鼎粗隸</vt:lpstr>
      <vt:lpstr>文鼎新藝體</vt:lpstr>
      <vt:lpstr>華康墨字體(P)</vt:lpstr>
      <vt:lpstr>微軟正黑體</vt:lpstr>
      <vt:lpstr>Bodoni MT Black</vt:lpstr>
      <vt:lpstr>Franklin Gothic Book</vt:lpstr>
      <vt:lpstr>Crop</vt:lpstr>
      <vt:lpstr>PowerPoint 簡報</vt:lpstr>
      <vt:lpstr>PowerPoint 簡報</vt:lpstr>
      <vt:lpstr>練習Time </vt:lpstr>
      <vt:lpstr>PowerPoint 簡報</vt:lpstr>
      <vt:lpstr>PowerPoint 簡報</vt:lpstr>
      <vt:lpstr>PowerPoint 簡報</vt:lpstr>
      <vt:lpstr>角色基本移動方式介紹 </vt:lpstr>
      <vt:lpstr>PowerPoint 簡報</vt:lpstr>
      <vt:lpstr>PowerPoint 簡報</vt:lpstr>
      <vt:lpstr>PowerPoint 簡報</vt:lpstr>
      <vt:lpstr>練習Time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74</cp:revision>
  <dcterms:created xsi:type="dcterms:W3CDTF">2019-09-02T03:01:43Z</dcterms:created>
  <dcterms:modified xsi:type="dcterms:W3CDTF">2021-08-09T07:37:01Z</dcterms:modified>
</cp:coreProperties>
</file>